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1"/>
  </p:notesMasterIdLst>
  <p:sldIdLst>
    <p:sldId id="256" r:id="rId2"/>
    <p:sldId id="265" r:id="rId3"/>
    <p:sldId id="277" r:id="rId4"/>
    <p:sldId id="287" r:id="rId5"/>
    <p:sldId id="297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286" r:id="rId18"/>
    <p:sldId id="295" r:id="rId19"/>
    <p:sldId id="275" r:id="rId20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33CC"/>
    <a:srgbClr val="9900FF"/>
    <a:srgbClr val="0000FF"/>
    <a:srgbClr val="5555AB"/>
    <a:srgbClr val="6600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35" autoAdjust="0"/>
    <p:restoredTop sz="87306" autoAdjust="0"/>
  </p:normalViewPr>
  <p:slideViewPr>
    <p:cSldViewPr>
      <p:cViewPr>
        <p:scale>
          <a:sx n="73" d="100"/>
          <a:sy n="73" d="100"/>
        </p:scale>
        <p:origin x="-3066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2A6F737-14DE-416A-A17A-E9A1B19DFCF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7941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967A44-1157-4C92-A6CC-D84FB0F1D143}" type="slidenum">
              <a:rPr lang="en-AU" smtClean="0">
                <a:latin typeface="Arial" charset="0"/>
              </a:rPr>
              <a:pPr/>
              <a:t>1</a:t>
            </a:fld>
            <a:endParaRPr lang="en-A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92868-41AA-48E1-B0F3-D89CAD553B68}" type="slidenum">
              <a:rPr lang="en-AU" smtClean="0">
                <a:latin typeface="Arial" charset="0"/>
              </a:rPr>
              <a:pPr/>
              <a:t>2</a:t>
            </a:fld>
            <a:endParaRPr lang="en-A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22ABAD-4F1F-45C4-9867-3B48148D27D6}" type="slidenum">
              <a:rPr lang="en-AU" smtClean="0">
                <a:latin typeface="Arial" charset="0"/>
              </a:rPr>
              <a:pPr/>
              <a:t>3</a:t>
            </a:fld>
            <a:endParaRPr lang="en-A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BD6EE6-6420-49B3-B048-C5E4717C2CDE}" type="slidenum">
              <a:rPr lang="en-AU" smtClean="0">
                <a:latin typeface="Arial" charset="0"/>
              </a:rPr>
              <a:pPr/>
              <a:t>4</a:t>
            </a:fld>
            <a:endParaRPr lang="en-A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A9E649-52AA-4185-8014-3CDCEB9E80AA}" type="slidenum">
              <a:rPr lang="en-AU" smtClean="0">
                <a:latin typeface="Arial" charset="0"/>
              </a:rPr>
              <a:pPr/>
              <a:t>6</a:t>
            </a:fld>
            <a:endParaRPr lang="en-A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A9E649-52AA-4185-8014-3CDCEB9E80AA}" type="slidenum">
              <a:rPr lang="en-AU" smtClean="0">
                <a:latin typeface="Arial" charset="0"/>
              </a:rPr>
              <a:pPr/>
              <a:t>7</a:t>
            </a:fld>
            <a:endParaRPr lang="en-A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C8760-A37C-41F8-995E-9354F9A4B9BB}" type="slidenum">
              <a:rPr lang="en-AU" smtClean="0">
                <a:latin typeface="Arial" charset="0"/>
              </a:rPr>
              <a:pPr/>
              <a:t>17</a:t>
            </a:fld>
            <a:endParaRPr lang="en-A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BD6EE6-6420-49B3-B048-C5E4717C2CDE}" type="slidenum">
              <a:rPr lang="en-AU" smtClean="0">
                <a:latin typeface="Arial" charset="0"/>
              </a:rPr>
              <a:pPr/>
              <a:t>18</a:t>
            </a:fld>
            <a:endParaRPr lang="en-A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B3564E-0B51-4D02-AA48-117BCF00D37D}" type="slidenum">
              <a:rPr lang="en-AU" smtClean="0">
                <a:latin typeface="Arial" charset="0"/>
              </a:rPr>
              <a:pPr/>
              <a:t>19</a:t>
            </a:fld>
            <a:endParaRPr lang="en-AU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hidden">
          <a:xfrm>
            <a:off x="1716088" y="1916113"/>
            <a:ext cx="7427912" cy="20177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0" y="1347788"/>
            <a:ext cx="2867025" cy="2514600"/>
            <a:chOff x="0" y="672"/>
            <a:chExt cx="1806" cy="1989"/>
          </a:xfrm>
        </p:grpSpPr>
        <p:sp>
          <p:nvSpPr>
            <p:cNvPr id="7" name="Rectangle 6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1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245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245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42926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17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8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9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78CCE-EF26-479D-B804-7C5C5238C7C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www.pmiadelaide.org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53700-A21C-419C-B2E2-878F2C2758E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www.pmiadelaide.org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32A46-5CA4-494C-9551-9A4A123B068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www.pmiadelaide.org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A468-CB94-4EA2-BFA6-49E826B8416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www.pmiadelaide.org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0F4C-3B9E-4CF3-B811-8717EB909C2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data:image/jpeg;base64,/9j/4AAQSkZJRgABAQAAAQABAAD/2wCEAAkGBhIPDxUSEhQUFRUUDRUZEhcYFRIYGBQXHhUWFSQcGBoXGyYqIxsvGxgVIi8gIygpLTgtGCAxPDwqNSYuLCkBCQoKDgwOGg8PGSwkHyQsKTUsNDQxLikqLiw0LCwuLSw1NSwpLCoqKSksNCovLC8sNC0sKSwqKS0pLCksNDE2LP/AABEIADwAlAMBIgACEQEDEQH/xAAbAAACAwEBAQAAAAAAAAAAAAACAwEFBgAEB//EADEQAAIBAwMCBQIGAQUAAAAAAAECAwAEEQUSIQYxExQiQVEHYSMkMkJxkYEzUmKisf/EABoBAAMBAQEBAAAAAAAAAAAAAAABAwIFBAb/xAAnEQACAgIBAwIHAQAAAAAAAAAAAQIRAxIhMVFSQWETIjJigfDxBP/aAAwDAQACEQMRAD8A+W1NRT7NQZEB5BlQH7jcK+s6HIFA1INaTX9baK8njSK2CpcyKo8tBwAxAH6aZoGpm5laOSO3Km3c8QQqcjBGCoyKnu9dqHqrqzMZqc1f6przpcTIsdsFW4kVR5aDgByB+34r39LX/mpmjlityvl3PEESnIK4IKim5tLahaq6syWakGr3UNfkSeRRHbALO4H5aDgByB+2rXpC983M0c0VuVEQIxBEpz4sY7gfBP8AdNzajtQlFN1ZjgaMGri76gkWWRRHbYErgfloOwYj/bXt0y/NxDdCSOD0WLMpWGJCrB0GQVGfc092ldGdVdWZ0Ua0Ao1qp52MWmClrTBQSYYpgpYpgoJMMUwUsUwUEmGK6uFdQYMrXosh+KmOT4qYHz6hXnrX/SzQ/N6pCCMpEfFf4wvb/ttqGSSjByZ34q2kXPUn0ynl1YwxSK7Ts80h2sBbxs/Bc/JOQAO+KT050gqauLOO4SZvAlErojbYjjtyeT84+a+i61rK32m3c1izxukzJOUVDK6x5U7ST7ryD8ZrL/SqG3s7W71P8RkSPYN6oCceohcE8klRzXNjmyPG79OK9z0uEduCqu/pcbq4ufL3ttJKksjvEA4ZcuTgn2OeM/Ne76cfTaaSNbwyoqywyKqFWJHqAyTn/iaRpnXlmgkhsLWaGe8cK0rMsjZdse7fLE/HvX0S2mSG/ttPjZh4OmOxGBg/ojBbnvwx/wA1nLlzRjq/1BGEG7Pj3TvRE2r3Vx4bCNEmcs7AkAlzhRj37mr/AEPomSw1TyokWWR7Lf6QVCjxU75+yk1rdNMFvdwaRbMx8JjPduAvrI9W1zn3YqSB7ACvZ0pdQ3Gp6jMhJlR0iGQvpRVI9PP6S4Oc47U5/wCmbvtX8COKP5MPP9MbQXXgz6iiXEspKxKgOCzEgEk9+ffFeHUOkH0t7uFnEgfSmZGAxkeKg5Hsc1cdJ9NRTXskV5ZXUkskzu80o2LHjJ4Ktzk9jn4qk6ru7O1u72GBZRmDwFXgoGyrMxZmJ7g8VbHObnps3x7USnGKW1UYoUa0Ao1rqHOYxaYKWtMFBJhimClimCgkwxTBSxTBQSYYrq4V1BgytWOj6/cWTM1vK0ZdNrEY5XOccj5quq+6VvraFpWnA3eCPBLQiZQ28E+gkDJXIBPbNQn9PSzvx6nm0bqe6st/l5mj8TG/GCGxnuCDzyf7pkev3bWzWqyOYOWeNVG0ercScDgbv8VqbHqXTIZYZFjwQ8Bf8uD4QSJ92Mn1M0rAkj2ApidZ2TCITDfiCNZAsCpljM0sp9JGQ2EGPuag583obr7jCWN88EiyxNtdGyjDHB+eas4+r70XJuRO/jsgQvhSSvHGMY+PatpoNxY3K+YeK3QQxxeYJjiCkAySOqxEjv8AhoJACeKoOl+pLaBJhKNvi30LkLCrfgq5corftOdmP4pvIpX8nKM616lNZdQ3dpcSSpI8cz5ErEDeSTkhtw75pNjrc8ExnildJSSWcHliTk5+efY1q7jq2xlxJJCryyPH5lvBUegySPIU5/XtKqG78E0b63pbkq6DgJ+IlsFDKJ/EKKmeCIwE3nk5anv3gLXtIrn+pmqSenzL88DaqAn+MLWdndmdjISXLkuWzu3Z5zn3zX0p7yxtY4rlo4lEk0UiIixtICHaVmDK2QP9JNpAxz3rNvrdnNewTSxjYLf8wRGAHnO9tzIp5UMVz8haMc0r1hQpxb6yMwDRqa2I1zTzG+5FZnMivi2VPEyFVJEwxEYX1MVXknFepNdsZ28JYI18RpkQmFF2hmRIstnjA3OW+eK38aXiyLxruYqGMscKCxx2AJPz2FSDW9ueotPgmkVEztMyK0cSx4RtkRQEH1ekSNvPuwxQTdQaZvbEKFfCKx4g4BBLq7ZIJA9Kke+TnOKFml4MxLFHyMY0RXGQRlcrkEZHbIz3H3ptvbvJkIrNgc7QTj+q2th1BbSlIEVSGurYMJI1CtEqeslifT6yzY+3Hes/fayI7gm0HhxoNiHA3OFbduc+5LDP8YFajllJ1rRGeOKV2VZQg4IIP3BH/tEKZe38lxIZJW3OQMngdhj2pYq6uuTySq+AxXVwrqCZlamoqamd0kVNQKmmZJxRUNFQI6pFQKkVoRKijFCKIUGGGKMUAo1pk2MWmClrTBQSYYpgpYpgoJMMUwUsUwUEmGK6uFdQYP/Z"/>
          <p:cNvSpPr>
            <a:spLocks noChangeAspect="1" noChangeArrowheads="1"/>
          </p:cNvSpPr>
          <p:nvPr userDrawn="1"/>
        </p:nvSpPr>
        <p:spPr bwMode="auto">
          <a:xfrm>
            <a:off x="63500" y="-285750"/>
            <a:ext cx="1409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AutoShape 6" descr="data:image/jpeg;base64,/9j/4AAQSkZJRgABAQAAAQABAAD/2wCEAAkGBhIPDxUSEhQUFRUUDRUZEhcYFRIYGBQXHhUWFSQcGBoXGyYqIxsvGxgVIi8gIygpLTgtGCAxPDwqNSYuLCkBCQoKDgwOGg8PGSwkHyQsKTUsNDQxLikqLiw0LCwuLSw1NSwpLCoqKSksNCovLC8sNC0sKSwqKS0pLCksNDE2LP/AABEIADwAlAMBIgACEQEDEQH/xAAbAAACAwEBAQAAAAAAAAAAAAACAwEFBgAEB//EADEQAAIBAwMCBQIGAQUAAAAAAAECAwAEEQUSIQYxExQiQVEHYSMkMkJxkYEzUmKisf/EABoBAAMBAQEBAAAAAAAAAAAAAAABAwIFBAb/xAAnEQACAgIBAwIHAQAAAAAAAAAAAQIRAxIhMVFSQWETIjJigfDxBP/aAAwDAQACEQMRAD8A+W1NRT7NQZEB5BlQH7jcK+s6HIFA1INaTX9baK8njSK2CpcyKo8tBwAxAH6aZoGpm5laOSO3Km3c8QQqcjBGCoyKnu9dqHqrqzMZqc1f6przpcTIsdsFW4kVR5aDgByB+34r39LX/mpmjlityvl3PEESnIK4IKim5tLahaq6syWakGr3UNfkSeRRHbALO4H5aDgByB+2rXpC983M0c0VuVEQIxBEpz4sY7gfBP8AdNzajtQlFN1ZjgaMGri76gkWWRRHbYErgfloOwYj/bXt0y/NxDdCSOD0WLMpWGJCrB0GQVGfc092ldGdVdWZ0Ua0Ao1qp52MWmClrTBQSYYpgpYpgoJMMUwUsUwUEmGK6uFdQYMrXosh+KmOT4qYHz6hXnrX/SzQ/N6pCCMpEfFf4wvb/ttqGSSjByZ34q2kXPUn0ynl1YwxSK7Ts80h2sBbxs/Bc/JOQAO+KT050gqauLOO4SZvAlErojbYjjtyeT84+a+i61rK32m3c1izxukzJOUVDK6x5U7ST7ryD8ZrL/SqG3s7W71P8RkSPYN6oCceohcE8klRzXNjmyPG79OK9z0uEduCqu/pcbq4ufL3ttJKksjvEA4ZcuTgn2OeM/Ne76cfTaaSNbwyoqywyKqFWJHqAyTn/iaRpnXlmgkhsLWaGe8cK0rMsjZdse7fLE/HvX0S2mSG/ttPjZh4OmOxGBg/ojBbnvwx/wA1nLlzRjq/1BGEG7Pj3TvRE2r3Vx4bCNEmcs7AkAlzhRj37mr/AEPomSw1TyokWWR7Lf6QVCjxU75+yk1rdNMFvdwaRbMx8JjPduAvrI9W1zn3YqSB7ACvZ0pdQ3Gp6jMhJlR0iGQvpRVI9PP6S4Oc47U5/wCmbvtX8COKP5MPP9MbQXXgz6iiXEspKxKgOCzEgEk9+ffFeHUOkH0t7uFnEgfSmZGAxkeKg5Hsc1cdJ9NRTXskV5ZXUkskzu80o2LHjJ4Ktzk9jn4qk6ru7O1u72GBZRmDwFXgoGyrMxZmJ7g8VbHObnps3x7USnGKW1UYoUa0Ao1rqHOYxaYKWtMFBJhimClimCgkwxTBSxTBQSYYrq4V1BgytWOj6/cWTM1vK0ZdNrEY5XOccj5quq+6VvraFpWnA3eCPBLQiZQ28E+gkDJXIBPbNQn9PSzvx6nm0bqe6st/l5mj8TG/GCGxnuCDzyf7pkev3bWzWqyOYOWeNVG0ercScDgbv8VqbHqXTIZYZFjwQ8Bf8uD4QSJ92Mn1M0rAkj2ApidZ2TCITDfiCNZAsCpljM0sp9JGQ2EGPuag583obr7jCWN88EiyxNtdGyjDHB+eas4+r70XJuRO/jsgQvhSSvHGMY+PatpoNxY3K+YeK3QQxxeYJjiCkAySOqxEjv8AhoJACeKoOl+pLaBJhKNvi30LkLCrfgq5corftOdmP4pvIpX8nKM616lNZdQ3dpcSSpI8cz5ErEDeSTkhtw75pNjrc8ExnildJSSWcHliTk5+efY1q7jq2xlxJJCryyPH5lvBUegySPIU5/XtKqG78E0b63pbkq6DgJ+IlsFDKJ/EKKmeCIwE3nk5anv3gLXtIrn+pmqSenzL88DaqAn+MLWdndmdjISXLkuWzu3Z5zn3zX0p7yxtY4rlo4lEk0UiIixtICHaVmDK2QP9JNpAxz3rNvrdnNewTSxjYLf8wRGAHnO9tzIp5UMVz8haMc0r1hQpxb6yMwDRqa2I1zTzG+5FZnMivi2VPEyFVJEwxEYX1MVXknFepNdsZ28JYI18RpkQmFF2hmRIstnjA3OW+eK38aXiyLxruYqGMscKCxx2AJPz2FSDW9ueotPgmkVEztMyK0cSx4RtkRQEH1ekSNvPuwxQTdQaZvbEKFfCKx4g4BBLq7ZIJA9Kke+TnOKFml4MxLFHyMY0RXGQRlcrkEZHbIz3H3ptvbvJkIrNgc7QTj+q2th1BbSlIEVSGurYMJI1CtEqeslifT6yzY+3Hes/fayI7gm0HhxoNiHA3OFbduc+5LDP8YFajllJ1rRGeOKV2VZQg4IIP3BH/tEKZe38lxIZJW3OQMngdhj2pYq6uuTySq+AxXVwrqCZlamoqamd0kVNQKmmZJxRUNFQI6pFQKkVoRKijFCKIUGGGKMUAo1pk2MWmClrTBQSYYpgpYpgoJMMUwUsUwUEmGK6uFdQYP/Z"/>
          <p:cNvSpPr>
            <a:spLocks noChangeAspect="1" noChangeArrowheads="1"/>
          </p:cNvSpPr>
          <p:nvPr userDrawn="1"/>
        </p:nvSpPr>
        <p:spPr bwMode="auto">
          <a:xfrm>
            <a:off x="63500" y="-285750"/>
            <a:ext cx="1409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AutoShape 8" descr="data:image/jpeg;base64,/9j/4AAQSkZJRgABAQAAAQABAAD/2wCEAAkGBhIPDxUSEhQUFRUUDRUZEhcYFRIYGBQXHhUWFSQcGBoXGyYqIxsvGxgVIi8gIygpLTgtGCAxPDwqNSYuLCkBCQoKDgwOGg8PGSwkHyQsKTUsNDQxLikqLiw0LCwuLSw1NSwpLCoqKSksNCovLC8sNC0sKSwqKS0pLCksNDE2LP/AABEIADwAlAMBIgACEQEDEQH/xAAbAAACAwEBAQAAAAAAAAAAAAACAwEFBgAEB//EADEQAAIBAwMCBQIGAQUAAAAAAAECAwAEEQUSIQYxExQiQVEHYSMkMkJxkYEzUmKisf/EABoBAAMBAQEBAAAAAAAAAAAAAAABAwIFBAb/xAAnEQACAgIBAwIHAQAAAAAAAAAAAQIRAxIhMVFSQWETIjJigfDxBP/aAAwDAQACEQMRAD8A+W1NRT7NQZEB5BlQH7jcK+s6HIFA1INaTX9baK8njSK2CpcyKo8tBwAxAH6aZoGpm5laOSO3Km3c8QQqcjBGCoyKnu9dqHqrqzMZqc1f6przpcTIsdsFW4kVR5aDgByB+34r39LX/mpmjlityvl3PEESnIK4IKim5tLahaq6syWakGr3UNfkSeRRHbALO4H5aDgByB+2rXpC983M0c0VuVEQIxBEpz4sY7gfBP8AdNzajtQlFN1ZjgaMGri76gkWWRRHbYErgfloOwYj/bXt0y/NxDdCSOD0WLMpWGJCrB0GQVGfc092ldGdVdWZ0Ua0Ao1qp52MWmClrTBQSYYpgpYpgoJMMUwUsUwUEmGK6uFdQYMrXosh+KmOT4qYHz6hXnrX/SzQ/N6pCCMpEfFf4wvb/ttqGSSjByZ34q2kXPUn0ynl1YwxSK7Ts80h2sBbxs/Bc/JOQAO+KT050gqauLOO4SZvAlErojbYjjtyeT84+a+i61rK32m3c1izxukzJOUVDK6x5U7ST7ryD8ZrL/SqG3s7W71P8RkSPYN6oCceohcE8klRzXNjmyPG79OK9z0uEduCqu/pcbq4ufL3ttJKksjvEA4ZcuTgn2OeM/Ne76cfTaaSNbwyoqywyKqFWJHqAyTn/iaRpnXlmgkhsLWaGe8cK0rMsjZdse7fLE/HvX0S2mSG/ttPjZh4OmOxGBg/ojBbnvwx/wA1nLlzRjq/1BGEG7Pj3TvRE2r3Vx4bCNEmcs7AkAlzhRj37mr/AEPomSw1TyokWWR7Lf6QVCjxU75+yk1rdNMFvdwaRbMx8JjPduAvrI9W1zn3YqSB7ACvZ0pdQ3Gp6jMhJlR0iGQvpRVI9PP6S4Oc47U5/wCmbvtX8COKP5MPP9MbQXXgz6iiXEspKxKgOCzEgEk9+ffFeHUOkH0t7uFnEgfSmZGAxkeKg5Hsc1cdJ9NRTXskV5ZXUkskzu80o2LHjJ4Ktzk9jn4qk6ru7O1u72GBZRmDwFXgoGyrMxZmJ7g8VbHObnps3x7USnGKW1UYoUa0Ao1rqHOYxaYKWtMFBJhimClimCgkwxTBSxTBQSYYrq4V1BgytWOj6/cWTM1vK0ZdNrEY5XOccj5quq+6VvraFpWnA3eCPBLQiZQ28E+gkDJXIBPbNQn9PSzvx6nm0bqe6st/l5mj8TG/GCGxnuCDzyf7pkev3bWzWqyOYOWeNVG0ercScDgbv8VqbHqXTIZYZFjwQ8Bf8uD4QSJ92Mn1M0rAkj2ApidZ2TCITDfiCNZAsCpljM0sp9JGQ2EGPuag583obr7jCWN88EiyxNtdGyjDHB+eas4+r70XJuRO/jsgQvhSSvHGMY+PatpoNxY3K+YeK3QQxxeYJjiCkAySOqxEjv8AhoJACeKoOl+pLaBJhKNvi30LkLCrfgq5corftOdmP4pvIpX8nKM616lNZdQ3dpcSSpI8cz5ErEDeSTkhtw75pNjrc8ExnildJSSWcHliTk5+efY1q7jq2xlxJJCryyPH5lvBUegySPIU5/XtKqG78E0b63pbkq6DgJ+IlsFDKJ/EKKmeCIwE3nk5anv3gLXtIrn+pmqSenzL88DaqAn+MLWdndmdjISXLkuWzu3Z5zn3zX0p7yxtY4rlo4lEk0UiIixtICHaVmDK2QP9JNpAxz3rNvrdnNewTSxjYLf8wRGAHnO9tzIp5UMVz8haMc0r1hQpxb6yMwDRqa2I1zTzG+5FZnMivi2VPEyFVJEwxEYX1MVXknFepNdsZ28JYI18RpkQmFF2hmRIstnjA3OW+eK38aXiyLxruYqGMscKCxx2AJPz2FSDW9ueotPgmkVEztMyK0cSx4RtkRQEH1ekSNvPuwxQTdQaZvbEKFfCKx4g4BBLq7ZIJA9Kke+TnOKFml4MxLFHyMY0RXGQRlcrkEZHbIz3H3ptvbvJkIrNgc7QTj+q2th1BbSlIEVSGurYMJI1CtEqeslifT6yzY+3Hes/fayI7gm0HhxoNiHA3OFbduc+5LDP8YFajllJ1rRGeOKV2VZQg4IIP3BH/tEKZe38lxIZJW3OQMngdhj2pYq6uuTySq+AxXVwrqCZlamoqamd0kVNQKmmZJxRUNFQI6pFQKkVoRKijFCKIUGGGKMUAo1pk2MWmClrTBQSYYpgpYpgoJMMUwUsUwUEmGK6uFdQYP/Z"/>
          <p:cNvSpPr>
            <a:spLocks noChangeAspect="1" noChangeArrowheads="1"/>
          </p:cNvSpPr>
          <p:nvPr userDrawn="1"/>
        </p:nvSpPr>
        <p:spPr bwMode="auto">
          <a:xfrm>
            <a:off x="63500" y="-285750"/>
            <a:ext cx="1409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AutoShape 10" descr="data:image/jpeg;base64,/9j/4AAQSkZJRgABAQAAAQABAAD/2wCEAAkGBhIPDxUSEhQUFRUUDRUZEhcYFRIYGBQXHhUWFSQcGBoXGyYqIxsvGxgVIi8gIygpLTgtGCAxPDwqNSYuLCkBCQoKDgwOGg8PGSwkHyQsKTUsNDQxLikqLiw0LCwuLSw1NSwpLCoqKSksNCovLC8sNC0sKSwqKS0pLCksNDE2LP/AABEIADwAlAMBIgACEQEDEQH/xAAbAAACAwEBAQAAAAAAAAAAAAACAwEFBgAEB//EADEQAAIBAwMCBQIGAQUAAAAAAAECAwAEEQUSIQYxExQiQVEHYSMkMkJxkYEzUmKisf/EABoBAAMBAQEBAAAAAAAAAAAAAAABAwIFBAb/xAAnEQACAgIBAwIHAQAAAAAAAAAAAQIRAxIhMVFSQWETIjJigfDxBP/aAAwDAQACEQMRAD8A+W1NRT7NQZEB5BlQH7jcK+s6HIFA1INaTX9baK8njSK2CpcyKo8tBwAxAH6aZoGpm5laOSO3Km3c8QQqcjBGCoyKnu9dqHqrqzMZqc1f6przpcTIsdsFW4kVR5aDgByB+34r39LX/mpmjlityvl3PEESnIK4IKim5tLahaq6syWakGr3UNfkSeRRHbALO4H5aDgByB+2rXpC983M0c0VuVEQIxBEpz4sY7gfBP8AdNzajtQlFN1ZjgaMGri76gkWWRRHbYErgfloOwYj/bXt0y/NxDdCSOD0WLMpWGJCrB0GQVGfc092ldGdVdWZ0Ua0Ao1qp52MWmClrTBQSYYpgpYpgoJMMUwUsUwUEmGK6uFdQYMrXosh+KmOT4qYHz6hXnrX/SzQ/N6pCCMpEfFf4wvb/ttqGSSjByZ34q2kXPUn0ynl1YwxSK7Ts80h2sBbxs/Bc/JOQAO+KT050gqauLOO4SZvAlErojbYjjtyeT84+a+i61rK32m3c1izxukzJOUVDK6x5U7ST7ryD8ZrL/SqG3s7W71P8RkSPYN6oCceohcE8klRzXNjmyPG79OK9z0uEduCqu/pcbq4ufL3ttJKksjvEA4ZcuTgn2OeM/Ne76cfTaaSNbwyoqywyKqFWJHqAyTn/iaRpnXlmgkhsLWaGe8cK0rMsjZdse7fLE/HvX0S2mSG/ttPjZh4OmOxGBg/ojBbnvwx/wA1nLlzRjq/1BGEG7Pj3TvRE2r3Vx4bCNEmcs7AkAlzhRj37mr/AEPomSw1TyokWWR7Lf6QVCjxU75+yk1rdNMFvdwaRbMx8JjPduAvrI9W1zn3YqSB7ACvZ0pdQ3Gp6jMhJlR0iGQvpRVI9PP6S4Oc47U5/wCmbvtX8COKP5MPP9MbQXXgz6iiXEspKxKgOCzEgEk9+ffFeHUOkH0t7uFnEgfSmZGAxkeKg5Hsc1cdJ9NRTXskV5ZXUkskzu80o2LHjJ4Ktzk9jn4qk6ru7O1u72GBZRmDwFXgoGyrMxZmJ7g8VbHObnps3x7USnGKW1UYoUa0Ao1rqHOYxaYKWtMFBJhimClimCgkwxTBSxTBQSYYrq4V1BgytWOj6/cWTM1vK0ZdNrEY5XOccj5quq+6VvraFpWnA3eCPBLQiZQ28E+gkDJXIBPbNQn9PSzvx6nm0bqe6st/l5mj8TG/GCGxnuCDzyf7pkev3bWzWqyOYOWeNVG0ercScDgbv8VqbHqXTIZYZFjwQ8Bf8uD4QSJ92Mn1M0rAkj2ApidZ2TCITDfiCNZAsCpljM0sp9JGQ2EGPuag583obr7jCWN88EiyxNtdGyjDHB+eas4+r70XJuRO/jsgQvhSSvHGMY+PatpoNxY3K+YeK3QQxxeYJjiCkAySOqxEjv8AhoJACeKoOl+pLaBJhKNvi30LkLCrfgq5corftOdmP4pvIpX8nKM616lNZdQ3dpcSSpI8cz5ErEDeSTkhtw75pNjrc8ExnildJSSWcHliTk5+efY1q7jq2xlxJJCryyPH5lvBUegySPIU5/XtKqG78E0b63pbkq6DgJ+IlsFDKJ/EKKmeCIwE3nk5anv3gLXtIrn+pmqSenzL88DaqAn+MLWdndmdjISXLkuWzu3Z5zn3zX0p7yxtY4rlo4lEk0UiIixtICHaVmDK2QP9JNpAxz3rNvrdnNewTSxjYLf8wRGAHnO9tzIp5UMVz8haMc0r1hQpxb6yMwDRqa2I1zTzG+5FZnMivi2VPEyFVJEwxEYX1MVXknFepNdsZ28JYI18RpkQmFF2hmRIstnjA3OW+eK38aXiyLxruYqGMscKCxx2AJPz2FSDW9ueotPgmkVEztMyK0cSx4RtkRQEH1ekSNvPuwxQTdQaZvbEKFfCKx4g4BBLq7ZIJA9Kke+TnOKFml4MxLFHyMY0RXGQRlcrkEZHbIz3H3ptvbvJkIrNgc7QTj+q2th1BbSlIEVSGurYMJI1CtEqeslifT6yzY+3Hes/fayI7gm0HhxoNiHA3OFbduc+5LDP8YFajllJ1rRGeOKV2VZQg4IIP3BH/tEKZe38lxIZJW3OQMngdhj2pYq6uuTySq+AxXVwrqCZlamoqamd0kVNQKmmZJxRUNFQI6pFQKkVoRKijFCKIUGGGKMUAo1pk2MWmClrTBQSYYpgpYpgoJMMUwUsUwUEmGK6uFdQYP/Z"/>
          <p:cNvSpPr>
            <a:spLocks noChangeAspect="1" noChangeArrowheads="1"/>
          </p:cNvSpPr>
          <p:nvPr userDrawn="1"/>
        </p:nvSpPr>
        <p:spPr bwMode="auto">
          <a:xfrm>
            <a:off x="63500" y="-285750"/>
            <a:ext cx="1409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AutoShape 12" descr="data:image/jpeg;base64,/9j/4AAQSkZJRgABAQAAAQABAAD/2wCEAAkGBhIPDxUSEhQUFRUUDRUZEhcYFRIYGBQXHhUWFSQcGBoXGyYqIxsvGxgVIi8gIygpLTgtGCAxPDwqNSYuLCkBCQoKDgwOGg8PGSwkHyQsKTUsNDQxLikqLiw0LCwuLSw1NSwpLCoqKSksNCovLC8sNC0sKSwqKS0pLCksNDE2LP/AABEIADwAlAMBIgACEQEDEQH/xAAbAAACAwEBAQAAAAAAAAAAAAACAwEFBgAEB//EADEQAAIBAwMCBQIGAQUAAAAAAAECAwAEEQUSIQYxExQiQVEHYSMkMkJxkYEzUmKisf/EABoBAAMBAQEBAAAAAAAAAAAAAAABAwIFBAb/xAAnEQACAgIBAwIHAQAAAAAAAAAAAQIRAxIhMVFSQWETIjJigfDxBP/aAAwDAQACEQMRAD8A+W1NRT7NQZEB5BlQH7jcK+s6HIFA1INaTX9baK8njSK2CpcyKo8tBwAxAH6aZoGpm5laOSO3Km3c8QQqcjBGCoyKnu9dqHqrqzMZqc1f6przpcTIsdsFW4kVR5aDgByB+34r39LX/mpmjlityvl3PEESnIK4IKim5tLahaq6syWakGr3UNfkSeRRHbALO4H5aDgByB+2rXpC983M0c0VuVEQIxBEpz4sY7gfBP8AdNzajtQlFN1ZjgaMGri76gkWWRRHbYErgfloOwYj/bXt0y/NxDdCSOD0WLMpWGJCrB0GQVGfc092ldGdVdWZ0Ua0Ao1qp52MWmClrTBQSYYpgpYpgoJMMUwUsUwUEmGK6uFdQYMrXosh+KmOT4qYHz6hXnrX/SzQ/N6pCCMpEfFf4wvb/ttqGSSjByZ34q2kXPUn0ynl1YwxSK7Ts80h2sBbxs/Bc/JOQAO+KT050gqauLOO4SZvAlErojbYjjtyeT84+a+i61rK32m3c1izxukzJOUVDK6x5U7ST7ryD8ZrL/SqG3s7W71P8RkSPYN6oCceohcE8klRzXNjmyPG79OK9z0uEduCqu/pcbq4ufL3ttJKksjvEA4ZcuTgn2OeM/Ne76cfTaaSNbwyoqywyKqFWJHqAyTn/iaRpnXlmgkhsLWaGe8cK0rMsjZdse7fLE/HvX0S2mSG/ttPjZh4OmOxGBg/ojBbnvwx/wA1nLlzRjq/1BGEG7Pj3TvRE2r3Vx4bCNEmcs7AkAlzhRj37mr/AEPomSw1TyokWWR7Lf6QVCjxU75+yk1rdNMFvdwaRbMx8JjPduAvrI9W1zn3YqSB7ACvZ0pdQ3Gp6jMhJlR0iGQvpRVI9PP6S4Oc47U5/wCmbvtX8COKP5MPP9MbQXXgz6iiXEspKxKgOCzEgEk9+ffFeHUOkH0t7uFnEgfSmZGAxkeKg5Hsc1cdJ9NRTXskV5ZXUkskzu80o2LHjJ4Ktzk9jn4qk6ru7O1u72GBZRmDwFXgoGyrMxZmJ7g8VbHObnps3x7USnGKW1UYoUa0Ao1rqHOYxaYKWtMFBJhimClimCgkwxTBSxTBQSYYrq4V1BgytWOj6/cWTM1vK0ZdNrEY5XOccj5quq+6VvraFpWnA3eCPBLQiZQ28E+gkDJXIBPbNQn9PSzvx6nm0bqe6st/l5mj8TG/GCGxnuCDzyf7pkev3bWzWqyOYOWeNVG0ercScDgbv8VqbHqXTIZYZFjwQ8Bf8uD4QSJ92Mn1M0rAkj2ApidZ2TCITDfiCNZAsCpljM0sp9JGQ2EGPuag583obr7jCWN88EiyxNtdGyjDHB+eas4+r70XJuRO/jsgQvhSSvHGMY+PatpoNxY3K+YeK3QQxxeYJjiCkAySOqxEjv8AhoJACeKoOl+pLaBJhKNvi30LkLCrfgq5corftOdmP4pvIpX8nKM616lNZdQ3dpcSSpI8cz5ErEDeSTkhtw75pNjrc8ExnildJSSWcHliTk5+efY1q7jq2xlxJJCryyPH5lvBUegySPIU5/XtKqG78E0b63pbkq6DgJ+IlsFDKJ/EKKmeCIwE3nk5anv3gLXtIrn+pmqSenzL88DaqAn+MLWdndmdjISXLkuWzu3Z5zn3zX0p7yxtY4rlo4lEk0UiIixtICHaVmDK2QP9JNpAxz3rNvrdnNewTSxjYLf8wRGAHnO9tzIp5UMVz8haMc0r1hQpxb6yMwDRqa2I1zTzG+5FZnMivi2VPEyFVJEwxEYX1MVXknFepNdsZ28JYI18RpkQmFF2hmRIstnjA3OW+eK38aXiyLxruYqGMscKCxx2AJPz2FSDW9ueotPgmkVEztMyK0cSx4RtkRQEH1ekSNvPuwxQTdQaZvbEKFfCKx4g4BBLq7ZIJA9Kke+TnOKFml4MxLFHyMY0RXGQRlcrkEZHbIz3H3ptvbvJkIrNgc7QTj+q2th1BbSlIEVSGurYMJI1CtEqeslifT6yzY+3Hes/fayI7gm0HhxoNiHA3OFbduc+5LDP8YFajllJ1rRGeOKV2VZQg4IIP3BH/tEKZe38lxIZJW3OQMngdhj2pYq6uuTySq+AxXVwrqCZlamoqamd0kVNQKmmZJxRUNFQI6pFQKkVoRKijFCKIUGGGKMUAo1pk2MWmClrTBQSYYpgpYpgoJMMUwUsUwUEmGK6uFdQYP/Z"/>
          <p:cNvSpPr>
            <a:spLocks noChangeAspect="1" noChangeArrowheads="1"/>
          </p:cNvSpPr>
          <p:nvPr userDrawn="1"/>
        </p:nvSpPr>
        <p:spPr bwMode="auto">
          <a:xfrm>
            <a:off x="63500" y="-285750"/>
            <a:ext cx="1409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AutoShape 14" descr="data:image/jpeg;base64,/9j/4AAQSkZJRgABAQAAAQABAAD/2wCEAAkGBhIPDxUSEhQUFRUUDRUZEhcYFRIYGBQXHhUWFSQcGBoXGyYqIxsvGxgVIi8gIygpLTgtGCAxPDwqNSYuLCkBCQoKDgwOGg8PGSwkHyQsKTUsNDQxLikqLiw0LCwuLSw1NSwpLCoqKSksNCovLC8sNC0sKSwqKS0pLCksNDE2LP/AABEIADwAlAMBIgACEQEDEQH/xAAbAAACAwEBAQAAAAAAAAAAAAACAwEFBgAEB//EADEQAAIBAwMCBQIGAQUAAAAAAAECAwAEEQUSIQYxExQiQVEHYSMkMkJxkYEzUmKisf/EABoBAAMBAQEBAAAAAAAAAAAAAAABAwIFBAb/xAAnEQACAgIBAwIHAQAAAAAAAAAAAQIRAxIhMVFSQWETIjJigfDxBP/aAAwDAQACEQMRAD8A+W1NRT7NQZEB5BlQH7jcK+s6HIFA1INaTX9baK8njSK2CpcyKo8tBwAxAH6aZoGpm5laOSO3Km3c8QQqcjBGCoyKnu9dqHqrqzMZqc1f6przpcTIsdsFW4kVR5aDgByB+34r39LX/mpmjlityvl3PEESnIK4IKim5tLahaq6syWakGr3UNfkSeRRHbALO4H5aDgByB+2rXpC983M0c0VuVEQIxBEpz4sY7gfBP8AdNzajtQlFN1ZjgaMGri76gkWWRRHbYErgfloOwYj/bXt0y/NxDdCSOD0WLMpWGJCrB0GQVGfc092ldGdVdWZ0Ua0Ao1qp52MWmClrTBQSYYpgpYpgoJMMUwUsUwUEmGK6uFdQYMrXosh+KmOT4qYHz6hXnrX/SzQ/N6pCCMpEfFf4wvb/ttqGSSjByZ34q2kXPUn0ynl1YwxSK7Ts80h2sBbxs/Bc/JOQAO+KT050gqauLOO4SZvAlErojbYjjtyeT84+a+i61rK32m3c1izxukzJOUVDK6x5U7ST7ryD8ZrL/SqG3s7W71P8RkSPYN6oCceohcE8klRzXNjmyPG79OK9z0uEduCqu/pcbq4ufL3ttJKksjvEA4ZcuTgn2OeM/Ne76cfTaaSNbwyoqywyKqFWJHqAyTn/iaRpnXlmgkhsLWaGe8cK0rMsjZdse7fLE/HvX0S2mSG/ttPjZh4OmOxGBg/ojBbnvwx/wA1nLlzRjq/1BGEG7Pj3TvRE2r3Vx4bCNEmcs7AkAlzhRj37mr/AEPomSw1TyokWWR7Lf6QVCjxU75+yk1rdNMFvdwaRbMx8JjPduAvrI9W1zn3YqSB7ACvZ0pdQ3Gp6jMhJlR0iGQvpRVI9PP6S4Oc47U5/wCmbvtX8COKP5MPP9MbQXXgz6iiXEspKxKgOCzEgEk9+ffFeHUOkH0t7uFnEgfSmZGAxkeKg5Hsc1cdJ9NRTXskV5ZXUkskzu80o2LHjJ4Ktzk9jn4qk6ru7O1u72GBZRmDwFXgoGyrMxZmJ7g8VbHObnps3x7USnGKW1UYoUa0Ao1rqHOYxaYKWtMFBJhimClimCgkwxTBSxTBQSYYrq4V1BgytWOj6/cWTM1vK0ZdNrEY5XOccj5quq+6VvraFpWnA3eCPBLQiZQ28E+gkDJXIBPbNQn9PSzvx6nm0bqe6st/l5mj8TG/GCGxnuCDzyf7pkev3bWzWqyOYOWeNVG0ercScDgbv8VqbHqXTIZYZFjwQ8Bf8uD4QSJ92Mn1M0rAkj2ApidZ2TCITDfiCNZAsCpljM0sp9JGQ2EGPuag583obr7jCWN88EiyxNtdGyjDHB+eas4+r70XJuRO/jsgQvhSSvHGMY+PatpoNxY3K+YeK3QQxxeYJjiCkAySOqxEjv8AhoJACeKoOl+pLaBJhKNvi30LkLCrfgq5corftOdmP4pvIpX8nKM616lNZdQ3dpcSSpI8cz5ErEDeSTkhtw75pNjrc8ExnildJSSWcHliTk5+efY1q7jq2xlxJJCryyPH5lvBUegySPIU5/XtKqG78E0b63pbkq6DgJ+IlsFDKJ/EKKmeCIwE3nk5anv3gLXtIrn+pmqSenzL88DaqAn+MLWdndmdjISXLkuWzu3Z5zn3zX0p7yxtY4rlo4lEk0UiIixtICHaVmDK2QP9JNpAxz3rNvrdnNewTSxjYLf8wRGAHnO9tzIp5UMVz8haMc0r1hQpxb6yMwDRqa2I1zTzG+5FZnMivi2VPEyFVJEwxEYX1MVXknFepNdsZ28JYI18RpkQmFF2hmRIstnjA3OW+eK38aXiyLxruYqGMscKCxx2AJPz2FSDW9ueotPgmkVEztMyK0cSx4RtkRQEH1ekSNvPuwxQTdQaZvbEKFfCKx4g4BBLq7ZIJA9Kke+TnOKFml4MxLFHyMY0RXGQRlcrkEZHbIz3H3ptvbvJkIrNgc7QTj+q2th1BbSlIEVSGurYMJI1CtEqeslifT6yzY+3Hes/fayI7gm0HhxoNiHA3OFbduc+5LDP8YFajllJ1rRGeOKV2VZQg4IIP3BH/tEKZe38lxIZJW3OQMngdhj2pYq6uuTySq+AxXVwrqCZlamoqamd0kVNQKmmZJxRUNFQI6pFQKkVoRKijFCKIUGGGKMUAo1pk2MWmClrTBQSYYpgpYpgoJMMUwUsUwUEmGK6uFdQYP/Z"/>
          <p:cNvSpPr>
            <a:spLocks noChangeAspect="1" noChangeArrowheads="1"/>
          </p:cNvSpPr>
          <p:nvPr userDrawn="1"/>
        </p:nvSpPr>
        <p:spPr bwMode="auto">
          <a:xfrm>
            <a:off x="63500" y="-285750"/>
            <a:ext cx="1409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" name="Picture 8" descr="electu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115888"/>
            <a:ext cx="868362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715200" cy="106409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www.pmiadelaide.org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CACE3-F717-4B9C-B106-BDDE9BE4023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13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hIPDxUSEhQUFRUUDRUZEhcYFRIYGBQXHhUWFSQcGBoXGyYqIxsvGxgVIi8gIygpLTgtGCAxPDwqNSYuLCkBCQoKDgwOGg8PGSwkHyQsKTUsNDQxLikqLiw0LCwuLSw1NSwpLCoqKSksNCovLC8sNC0sKSwqKS0pLCksNDE2LP/AABEIADwAlAMBIgACEQEDEQH/xAAbAAACAwEBAQAAAAAAAAAAAAACAwEFBgAEB//EADEQAAIBAwMCBQIGAQUAAAAAAAECAwAEEQUSIQYxExQiQVEHYSMkMkJxkYEzUmKisf/EABoBAAMBAQEBAAAAAAAAAAAAAAABAwIFBAb/xAAnEQACAgIBAwIHAQAAAAAAAAAAAQIRAxIhMVFSQWETIjJigfDxBP/aAAwDAQACEQMRAD8A+W1NRT7NQZEB5BlQH7jcK+s6HIFA1INaTX9baK8njSK2CpcyKo8tBwAxAH6aZoGpm5laOSO3Km3c8QQqcjBGCoyKnu9dqHqrqzMZqc1f6przpcTIsdsFW4kVR5aDgByB+34r39LX/mpmjlityvl3PEESnIK4IKim5tLahaq6syWakGr3UNfkSeRRHbALO4H5aDgByB+2rXpC983M0c0VuVEQIxBEpz4sY7gfBP8AdNzajtQlFN1ZjgaMGri76gkWWRRHbYErgfloOwYj/bXt0y/NxDdCSOD0WLMpWGJCrB0GQVGfc092ldGdVdWZ0Ua0Ao1qp52MWmClrTBQSYYpgpYpgoJMMUwUsUwUEmGK6uFdQYMrXosh+KmOT4qYHz6hXnrX/SzQ/N6pCCMpEfFf4wvb/ttqGSSjByZ34q2kXPUn0ynl1YwxSK7Ts80h2sBbxs/Bc/JOQAO+KT050gqauLOO4SZvAlErojbYjjtyeT84+a+i61rK32m3c1izxukzJOUVDK6x5U7ST7ryD8ZrL/SqG3s7W71P8RkSPYN6oCceohcE8klRzXNjmyPG79OK9z0uEduCqu/pcbq4ufL3ttJKksjvEA4ZcuTgn2OeM/Ne76cfTaaSNbwyoqywyKqFWJHqAyTn/iaRpnXlmgkhsLWaGe8cK0rMsjZdse7fLE/HvX0S2mSG/ttPjZh4OmOxGBg/ojBbnvwx/wA1nLlzRjq/1BGEG7Pj3TvRE2r3Vx4bCNEmcs7AkAlzhRj37mr/AEPomSw1TyokWWR7Lf6QVCjxU75+yk1rdNMFvdwaRbMx8JjPduAvrI9W1zn3YqSB7ACvZ0pdQ3Gp6jMhJlR0iGQvpRVI9PP6S4Oc47U5/wCmbvtX8COKP5MPP9MbQXXgz6iiXEspKxKgOCzEgEk9+ffFeHUOkH0t7uFnEgfSmZGAxkeKg5Hsc1cdJ9NRTXskV5ZXUkskzu80o2LHjJ4Ktzk9jn4qk6ru7O1u72GBZRmDwFXgoGyrMxZmJ7g8VbHObnps3x7USnGKW1UYoUa0Ao1rqHOYxaYKWtMFBJhimClimCgkwxTBSxTBQSYYrq4V1BgytWOj6/cWTM1vK0ZdNrEY5XOccj5quq+6VvraFpWnA3eCPBLQiZQ28E+gkDJXIBPbNQn9PSzvx6nm0bqe6st/l5mj8TG/GCGxnuCDzyf7pkev3bWzWqyOYOWeNVG0ercScDgbv8VqbHqXTIZYZFjwQ8Bf8uD4QSJ92Mn1M0rAkj2ApidZ2TCITDfiCNZAsCpljM0sp9JGQ2EGPuag583obr7jCWN88EiyxNtdGyjDHB+eas4+r70XJuRO/jsgQvhSSvHGMY+PatpoNxY3K+YeK3QQxxeYJjiCkAySOqxEjv8AhoJACeKoOl+pLaBJhKNvi30LkLCrfgq5corftOdmP4pvIpX8nKM616lNZdQ3dpcSSpI8cz5ErEDeSTkhtw75pNjrc8ExnildJSSWcHliTk5+efY1q7jq2xlxJJCryyPH5lvBUegySPIU5/XtKqG78E0b63pbkq6DgJ+IlsFDKJ/EKKmeCIwE3nk5anv3gLXtIrn+pmqSenzL88DaqAn+MLWdndmdjISXLkuWzu3Z5zn3zX0p7yxtY4rlo4lEk0UiIixtICHaVmDK2QP9JNpAxz3rNvrdnNewTSxjYLf8wRGAHnO9tzIp5UMVz8haMc0r1hQpxb6yMwDRqa2I1zTzG+5FZnMivi2VPEyFVJEwxEYX1MVXknFepNdsZ28JYI18RpkQmFF2hmRIstnjA3OW+eK38aXiyLxruYqGMscKCxx2AJPz2FSDW9ueotPgmkVEztMyK0cSx4RtkRQEH1ekSNvPuwxQTdQaZvbEKFfCKx4g4BBLq7ZIJA9Kke+TnOKFml4MxLFHyMY0RXGQRlcrkEZHbIz3H3ptvbvJkIrNgc7QTj+q2th1BbSlIEVSGurYMJI1CtEqeslifT6yzY+3Hes/fayI7gm0HhxoNiHA3OFbduc+5LDP8YFajllJ1rRGeOKV2VZQg4IIP3BH/tEKZe38lxIZJW3OQMngdhj2pYq6uuTySq+AxXVwrqCZlamoqamd0kVNQKmmZJxRUNFQI6pFQKkVoRKijFCKIUGGGKMUAo1pk2MWmClrTBQSYYpgpYpgoJMMUwUsUwUEmGK6uFdQYP/Z"/>
          <p:cNvSpPr>
            <a:spLocks noChangeAspect="1" noChangeArrowheads="1"/>
          </p:cNvSpPr>
          <p:nvPr userDrawn="1"/>
        </p:nvSpPr>
        <p:spPr bwMode="auto">
          <a:xfrm>
            <a:off x="63500" y="-285750"/>
            <a:ext cx="1409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www.pmiadelaide.org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7915E-6920-4C92-B0B9-B6DFC9C47A7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www.pmiadelaide.org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3F967-EFB2-4741-9CF4-C7A0D8508F1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www.pmiadelaide.org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114E-68E8-42F3-8FE9-65C7958289C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www.pmiadelaide.org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C02AF-1ACE-40AA-A3F2-C626CE4AED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www.pmiadelaide.org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67CC0-0E5F-49C3-8E55-B69CFD1C432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www.pmiadelaide.org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BE60D-C1A2-4931-B0CC-3C0F66A13A7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www.pmiadelaide.org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EDFCC-6C35-41D8-B3EA-5013C185A2E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6263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AU"/>
              <a:t>adelaide.pmi.org.au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8E679F1-52B2-4928-BCFE-EA5FC8291CC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356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pic>
        <p:nvPicPr>
          <p:cNvPr id="1032" name="Picture 17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5288" y="6307138"/>
            <a:ext cx="1439862" cy="447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  <p:sldLayoutId id="2147483959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entoring@pmiadelaide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au/url?sa=i&amp;source=images&amp;cd=&amp;docid=8NeIZ3FLPyQ33M&amp;tbnid=B2SKdOr6Z_ABGM:&amp;ved=0CAgQjRwwAA&amp;url=http://www.pokerdeluxe.com.au/corporate-events.html&amp;ei=Vk8QUZmTGMa9mgXY5YCgBA&amp;psig=AFQjCNFhNDOnS4dHixPwgXXTWfL1b8Ya0w&amp;ust=1360109782423330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February 2013 AGM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4149725"/>
            <a:ext cx="6739731" cy="2519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sz="3500" dirty="0" smtClean="0">
                <a:latin typeface="Verdana" pitchFamily="34" charset="0"/>
              </a:rPr>
              <a:t>Wednesday 6</a:t>
            </a:r>
            <a:r>
              <a:rPr lang="en-AU" sz="3500" baseline="30000" dirty="0" smtClean="0">
                <a:latin typeface="Verdana" pitchFamily="34" charset="0"/>
              </a:rPr>
              <a:t>th</a:t>
            </a:r>
            <a:endParaRPr lang="en-AU" sz="35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AU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AU" sz="2700" dirty="0" smtClean="0">
                <a:latin typeface="Verdana" pitchFamily="34" charset="0"/>
              </a:rPr>
              <a:t>Kenn Dolan</a:t>
            </a:r>
            <a:endParaRPr lang="en-AU" sz="18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AU" sz="2000" dirty="0" smtClean="0">
                <a:latin typeface="Verdana" pitchFamily="34" charset="0"/>
              </a:rPr>
              <a:t>President</a:t>
            </a:r>
          </a:p>
          <a:p>
            <a:pPr eaLnBrk="1" hangingPunct="1">
              <a:lnSpc>
                <a:spcPct val="90000"/>
              </a:lnSpc>
            </a:pPr>
            <a:r>
              <a:rPr lang="en-AU" sz="2000" dirty="0" err="1" smtClean="0">
                <a:latin typeface="Verdana" pitchFamily="34" charset="0"/>
              </a:rPr>
              <a:t>president@pmiadelaide.org</a:t>
            </a:r>
            <a:r>
              <a:rPr lang="en-AU" sz="2000" dirty="0" smtClean="0">
                <a:latin typeface="Verdana" pitchFamily="34" charset="0"/>
              </a:rPr>
              <a:t>	</a:t>
            </a:r>
          </a:p>
        </p:txBody>
      </p:sp>
      <p:sp>
        <p:nvSpPr>
          <p:cNvPr id="15364" name="Text Box 18"/>
          <p:cNvSpPr txBox="1">
            <a:spLocks noChangeArrowheads="1"/>
          </p:cNvSpPr>
          <p:nvPr/>
        </p:nvSpPr>
        <p:spPr bwMode="auto">
          <a:xfrm>
            <a:off x="222250" y="112713"/>
            <a:ext cx="8893175" cy="1587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pPr>
              <a:spcBef>
                <a:spcPct val="50000"/>
              </a:spcBef>
            </a:pPr>
            <a:r>
              <a:rPr lang="en-AU" sz="1600" i="1">
                <a:ea typeface="MS PGothic" pitchFamily="34" charset="-128"/>
              </a:rPr>
              <a:t>  Making project management indispensable for business results ®</a:t>
            </a:r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15888"/>
            <a:ext cx="8543925" cy="1308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u="sng" dirty="0" smtClean="0"/>
              <a:t>Financial Position and Performance</a:t>
            </a:r>
            <a:endParaRPr lang="en-AU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AU" dirty="0" smtClean="0"/>
              <a:t>Loss taken on failed PD event (de </a:t>
            </a:r>
            <a:r>
              <a:rPr lang="en-AU" dirty="0" err="1" smtClean="0"/>
              <a:t>Jager</a:t>
            </a:r>
            <a:r>
              <a:rPr lang="en-AU" dirty="0" smtClean="0"/>
              <a:t>)</a:t>
            </a:r>
          </a:p>
          <a:p>
            <a:r>
              <a:rPr lang="en-AU" dirty="0" smtClean="0"/>
              <a:t>Chapter remains well-placed for future operations and foreseeable liabilities</a:t>
            </a:r>
          </a:p>
          <a:p>
            <a:r>
              <a:rPr lang="en-AU" dirty="0" smtClean="0"/>
              <a:t>Net Assets of  ~ $42,000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457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526311"/>
            <a:ext cx="7556500" cy="587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8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44" y="663766"/>
            <a:ext cx="8722991" cy="470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0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46" y="2514600"/>
            <a:ext cx="8610601" cy="363618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94" y="638610"/>
            <a:ext cx="8672706" cy="178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54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u="sng" dirty="0" smtClean="0"/>
              <a:t>2013 Outlook</a:t>
            </a:r>
            <a:endParaRPr lang="en-AU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Sustainability is dependent on:</a:t>
            </a:r>
          </a:p>
          <a:p>
            <a:pPr lvl="1"/>
            <a:r>
              <a:rPr lang="en-AU" dirty="0" smtClean="0"/>
              <a:t>Ongoing sponsorship</a:t>
            </a:r>
          </a:p>
          <a:p>
            <a:pPr lvl="1"/>
            <a:r>
              <a:rPr lang="en-US" dirty="0" smtClean="0"/>
              <a:t>Ongoing revenue from book sales</a:t>
            </a:r>
            <a:endParaRPr lang="en-AU" dirty="0" smtClean="0"/>
          </a:p>
          <a:p>
            <a:pPr lvl="1"/>
            <a:r>
              <a:rPr lang="en-US" dirty="0"/>
              <a:t>Increasing membership</a:t>
            </a:r>
            <a:endParaRPr lang="en-AU" dirty="0"/>
          </a:p>
          <a:p>
            <a:pPr lvl="1"/>
            <a:r>
              <a:rPr lang="en-AU" dirty="0" smtClean="0"/>
              <a:t>Major event contributions</a:t>
            </a:r>
          </a:p>
        </p:txBody>
      </p:sp>
    </p:spTree>
    <p:extLst>
      <p:ext uri="{BB962C8B-B14F-4D97-AF65-F5344CB8AC3E}">
        <p14:creationId xmlns:p14="http://schemas.microsoft.com/office/powerpoint/2010/main" val="72427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u="sng" dirty="0" smtClean="0"/>
              <a:t>Remaining Issues</a:t>
            </a:r>
            <a:endParaRPr lang="en-AU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Taxation liability</a:t>
            </a:r>
          </a:p>
          <a:p>
            <a:pPr lvl="1"/>
            <a:r>
              <a:rPr lang="en-AU" dirty="0" smtClean="0"/>
              <a:t>Our Chapter is a taxable entity</a:t>
            </a:r>
          </a:p>
          <a:p>
            <a:pPr lvl="1"/>
            <a:r>
              <a:rPr lang="en-US" dirty="0" smtClean="0"/>
              <a:t>Accurate records of attendance at events is vital</a:t>
            </a:r>
          </a:p>
          <a:p>
            <a:r>
              <a:rPr lang="en-US" dirty="0" smtClean="0"/>
              <a:t>Timing</a:t>
            </a:r>
          </a:p>
          <a:p>
            <a:pPr lvl="1"/>
            <a:r>
              <a:rPr lang="en-US" dirty="0" smtClean="0"/>
              <a:t>Budgets</a:t>
            </a:r>
          </a:p>
          <a:p>
            <a:pPr lvl="1"/>
            <a:r>
              <a:rPr lang="en-US" dirty="0" smtClean="0"/>
              <a:t>P&amp;L reporting</a:t>
            </a:r>
          </a:p>
          <a:p>
            <a:pPr lvl="1"/>
            <a:r>
              <a:rPr lang="en-US" dirty="0" smtClean="0"/>
              <a:t>Board appointment/AGM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113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/>
          <a:lstStyle/>
          <a:p>
            <a:pPr>
              <a:buNone/>
            </a:pPr>
            <a:r>
              <a:rPr lang="en-AU" dirty="0" smtClean="0"/>
              <a:t>For further information, contact:</a:t>
            </a:r>
          </a:p>
          <a:p>
            <a:pPr>
              <a:buNone/>
            </a:pPr>
            <a:endParaRPr lang="en-AU" dirty="0" smtClean="0"/>
          </a:p>
          <a:p>
            <a:pPr algn="ctr">
              <a:buNone/>
            </a:pPr>
            <a:r>
              <a:rPr lang="en-AU" dirty="0"/>
              <a:t>f</a:t>
            </a:r>
            <a:r>
              <a:rPr lang="en-AU" dirty="0" smtClean="0"/>
              <a:t>inance@pmiadelaide.org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147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7715250" cy="1063625"/>
          </a:xfrm>
        </p:spPr>
        <p:txBody>
          <a:bodyPr/>
          <a:lstStyle/>
          <a:p>
            <a:r>
              <a:rPr lang="en-AU" dirty="0" smtClean="0"/>
              <a:t>Future Events</a:t>
            </a:r>
            <a:endParaRPr 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79512" y="1989138"/>
            <a:ext cx="8784976" cy="3463925"/>
          </a:xfrm>
        </p:spPr>
        <p:txBody>
          <a:bodyPr/>
          <a:lstStyle/>
          <a:p>
            <a:pPr lvl="1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AU" dirty="0" smtClean="0"/>
              <a:t>Mon 4</a:t>
            </a:r>
            <a:r>
              <a:rPr lang="en-AU" baseline="30000" dirty="0" smtClean="0"/>
              <a:t>th</a:t>
            </a:r>
            <a:r>
              <a:rPr lang="en-AU" dirty="0" smtClean="0"/>
              <a:t> March – The Project Manager Lifecycle (ACS PM IT SIG)</a:t>
            </a:r>
          </a:p>
          <a:p>
            <a:pPr lvl="1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AU" dirty="0" smtClean="0"/>
              <a:t>Mon 18</a:t>
            </a:r>
            <a:r>
              <a:rPr lang="en-AU" baseline="30000" dirty="0" smtClean="0"/>
              <a:t>th</a:t>
            </a:r>
            <a:r>
              <a:rPr lang="en-AU" dirty="0" smtClean="0"/>
              <a:t> March – Critical Chain PM *</a:t>
            </a:r>
          </a:p>
          <a:p>
            <a:pPr lvl="1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AU" dirty="0" smtClean="0"/>
              <a:t>Wed 10</a:t>
            </a:r>
            <a:r>
              <a:rPr lang="en-AU" baseline="30000" dirty="0" smtClean="0"/>
              <a:t>th</a:t>
            </a:r>
            <a:r>
              <a:rPr lang="en-AU" dirty="0" smtClean="0"/>
              <a:t> April - </a:t>
            </a:r>
            <a:r>
              <a:rPr lang="en-AU" dirty="0"/>
              <a:t>joint event with CMI / IIBA (</a:t>
            </a:r>
            <a:r>
              <a:rPr lang="en-AU" dirty="0" err="1"/>
              <a:t>tbc</a:t>
            </a:r>
            <a:r>
              <a:rPr lang="en-AU" dirty="0" smtClean="0"/>
              <a:t>)</a:t>
            </a:r>
          </a:p>
          <a:p>
            <a:pPr lvl="1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AU" dirty="0" smtClean="0"/>
              <a:t>Mon 29</a:t>
            </a:r>
            <a:r>
              <a:rPr lang="en-AU" baseline="30000" dirty="0" smtClean="0"/>
              <a:t>th</a:t>
            </a:r>
            <a:r>
              <a:rPr lang="en-AU" dirty="0" smtClean="0"/>
              <a:t> April – PMI monthly event *</a:t>
            </a:r>
            <a:endParaRPr lang="en-AU" sz="2000" dirty="0" smtClean="0"/>
          </a:p>
          <a:p>
            <a:pPr lvl="1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AU" dirty="0" smtClean="0"/>
              <a:t>PMI Australia Conference 1-3</a:t>
            </a:r>
            <a:r>
              <a:rPr lang="en-AU" baseline="30000" dirty="0" smtClean="0"/>
              <a:t>rd</a:t>
            </a:r>
            <a:r>
              <a:rPr lang="en-AU" dirty="0" smtClean="0"/>
              <a:t> May - Sydney</a:t>
            </a:r>
          </a:p>
          <a:p>
            <a:pPr lvl="1"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AU" dirty="0" smtClean="0"/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AU" dirty="0" err="1" smtClean="0">
                <a:latin typeface="Arial" charset="0"/>
              </a:rPr>
              <a:t>www.pmiadelaide.org</a:t>
            </a:r>
            <a:endParaRPr lang="en-AU" dirty="0" smtClean="0">
              <a:latin typeface="Arial" charset="0"/>
            </a:endParaRPr>
          </a:p>
        </p:txBody>
      </p:sp>
      <p:sp>
        <p:nvSpPr>
          <p:cNvPr id="22533" name="Text Box 11"/>
          <p:cNvSpPr txBox="1">
            <a:spLocks noChangeArrowheads="1"/>
          </p:cNvSpPr>
          <p:nvPr/>
        </p:nvSpPr>
        <p:spPr bwMode="auto">
          <a:xfrm>
            <a:off x="0" y="5805488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AU" sz="2000" dirty="0" smtClean="0">
                <a:solidFill>
                  <a:srgbClr val="FF0000"/>
                </a:solidFill>
                <a:sym typeface="Wingdings" pitchFamily="2" charset="2"/>
              </a:rPr>
              <a:t>* PLEASE register. No guarantee of entry on the night without registration.</a:t>
            </a:r>
            <a:endParaRPr lang="en-A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10"/>
          <p:cNvSpPr>
            <a:spLocks noChangeArrowheads="1" noChangeShapeType="1" noTextEdit="1"/>
          </p:cNvSpPr>
          <p:nvPr/>
        </p:nvSpPr>
        <p:spPr bwMode="auto">
          <a:xfrm>
            <a:off x="899592" y="692150"/>
            <a:ext cx="6985521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Board Nominations &amp; Election</a:t>
            </a:r>
            <a:endParaRPr lang="en-US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123728" y="1988840"/>
            <a:ext cx="51127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Returning Officer – Richard Tormet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7715250" cy="1063625"/>
          </a:xfrm>
        </p:spPr>
        <p:txBody>
          <a:bodyPr/>
          <a:lstStyle/>
          <a:p>
            <a:pPr eaLnBrk="1" hangingPunct="1"/>
            <a:r>
              <a:rPr lang="en-AU" sz="3200" smtClean="0"/>
              <a:t>Today’s Presentation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4005263"/>
            <a:ext cx="7992888" cy="935037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AU" sz="2400" dirty="0" smtClean="0"/>
              <a:t>Event Management insights for </a:t>
            </a:r>
            <a:r>
              <a:rPr lang="en-AU" sz="2400" dirty="0" err="1" smtClean="0"/>
              <a:t>PMs</a:t>
            </a:r>
            <a:r>
              <a:rPr lang="en-AU" sz="2400" dirty="0" smtClean="0"/>
              <a:t>, a great synergy</a:t>
            </a: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9750" y="2492375"/>
            <a:ext cx="8353425" cy="1006475"/>
          </a:xfrm>
          <a:prstGeom prst="parallelogram">
            <a:avLst>
              <a:gd name="adj" fmla="val 35228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3557" name="Rectangle 3"/>
          <p:cNvSpPr txBox="1">
            <a:spLocks noChangeArrowheads="1"/>
          </p:cNvSpPr>
          <p:nvPr/>
        </p:nvSpPr>
        <p:spPr bwMode="auto">
          <a:xfrm>
            <a:off x="1116013" y="5013325"/>
            <a:ext cx="69119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539750" y="2492375"/>
            <a:ext cx="8353425" cy="1006475"/>
          </a:xfrm>
          <a:prstGeom prst="parallelogram">
            <a:avLst>
              <a:gd name="adj" fmla="val 35228"/>
            </a:avLst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AU" sz="3600" dirty="0" smtClean="0">
                <a:solidFill>
                  <a:schemeClr val="bg1"/>
                </a:solidFill>
              </a:rPr>
              <a:t>Philip Wells</a:t>
            </a:r>
            <a:endParaRPr lang="en-AU" sz="3600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63688" y="5517232"/>
            <a:ext cx="518457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AU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recording of this presentation is not permitted. </a:t>
            </a:r>
          </a:p>
        </p:txBody>
      </p:sp>
      <p:sp>
        <p:nvSpPr>
          <p:cNvPr id="2050" name="AutoShape 2" descr="data:image/jpeg;base64,/9j/4AAQSkZJRgABAQAAAQABAAD/2wCEAAkGBhESERUTEhISFRUWGBUVFhgYGSIYFhQYFxoVFhcYGRgYJyYfGRojGhUXIC8gJScpLiwtGx8xNjwrNScrLSkBCQoKDgwOGQ8PGjUlHyQsNTU1NTE1NSowNTUsLCwpLCo1Lyk1Ly8qNCwuLCwtLjAqLCkpLCwsKjI1MTA0KTE1LP/AABEIAPIA0QMBIgACEQEDEQH/xAAcAAACAgMBAQAAAAAAAAAAAAAABQIGAwcIBAH/xABSEAACAQMBBAMKCgUJBgYDAAABAgMABBEFBhIhMRNBUQcUIjI0VGF0lLQWF1JVcYGRodLUCCMzQtEVJFNikpOxwfBDc4KissI1ZHKz4fElRGP/xAAZAQEAAwEBAAAAAAAAAAAAAAAAAwQFAgH/xAAuEQABAwMCBAQGAwEAAAAAAAAAAQIDBBESMVJBUaHwISJhwRQycZGx4ROB0QX/2gAMAwEAAhEDEQA/AN40UV8LAc6A+0VDpl+UPto6ZflD7aAnRUOmX5Q+2jpl+UPtoCdFQ6ZflD7aOmX5Q+2gJ0VDpl+UPto6ZflD7aAnRUOmX5Q+2jpl+UPtoCdFFFAFFQMq/KH20dMvyh9tAToqHTL8ofbR0y/KH20BOiodMvyh9tHTL8ofbQE6Kh0y/KH20dMvyh9tAToqHTL8ofbR0y/KH20BOiviuDyINfaAKKKKAKq1npMF1eXj3MMczQTRRQ9IocRL3vbzeAGyFYvKxLDBOFz4oxaaQbOeU6l61H7nZUBNthtMJydPsSTxP83j4/8ALR8BNL+brH2eP8NJ+6E05msI4RIxeaXMaztb9JuwSuA0iZIAKhsYOcY668LTalFKEDRSSiyZpUed1VMyybrowRukcAbpJC+KO3gBZvgJpfzdY+zx/ho+Aml/N1j7PH+Gtf2WsI0MZ1C/nt92ws5LYicxGV2h3pZc5/XyiTA3G3uQ4He4+PWtptRjjuZnaX/w60WdFJVrea4iuN2dAD4BEqBWAx44P7lAbM+Aml/N1j7PH+Gj4CaX83WPs8f4aokGo51SZZbmIbtxbhEk1CWB90xW7YjtlBSUFi3AkbxJBra9AI/gJpfzdY+zx/ho+Aml/N1j7PH+GnlFAI/gJpfzdY+zx/ho+Aml/N1j7PH+GsVrtzayXZtVbwhwV/3HcZ3kU9o+/j2VYa5a5HaEssMkSokiWulyu7JqI5L2BAFihuEWJB4savbW0pRR1LvyOQOQzgcMCsu2crC2CgkdJPZwtg4JSW5hikAI4jKOwyOPGsezflepesxe52dS228ni9b0/wB8t66IiQ2E0v5usfZ4/wANffgJpfzdY+zx/hp2RnhWpLjUrpoLq2M86tpdtfmWTfYPKzJItkzMPGPQkyHj4wU8DwoDYHwE0v5usfZ4/wANHwE0v5usfZ4/w1r651YCS6YXswvUktBawCdv1ga3tSV72zuurM75O71k5GM1l2b1MtqE/SXMRdby7REfUJVl8GSRY0Wz/ZsvIDjy49VAXz4CaX83WPs8f4aPgJpfzdY+zx/hqj7Pa1vPp7RXkst5NJi/gaUt0a9HKZt63JxB0ciooIVeocc1tSgEfwE0v5usfZ4/w0fATS/m6x9nj/DTyigEfwE0v5usfZ4/w0fATS/m6x9nj/DXo2h2ihs4jJKfQqjxnbsH8eqvTpWqRXESyxNvI3LtB6wR1EHhiuckvbiSrDIkaSW8t7X4Fe2i0K2t1hnt4IoZUuLOJXiQIejluIYXjO6BvIUkYbp4A4I4gEWykW2nk6et6d75bU9roiCiiigCkGznlOpetR+52VP6QbOeU6l61H7nZUA+Kjnjly9FG4M5wM8vq7K+0UBAwqcZUcOXDl9HZX0xjjwHHnw5/TUjWrdZ7rENuzq5vmaPc6URLDuoXRHBAcb254eATniDnqyBs426ZzurntwM1krSvx/Wfbqf9m3/AIUfH9Z9up/2bf8AhQG6q1ptzty0rd52RZix3HdOJc8ujjI+9h/Gk+p90Ka6jWK277HTeCRKI+kOeSoIgMZ68nl2c6uuw2wy2a9LLhp2GO0RA/ur6e1vq5c6r3rIuDNOKm/T08dDGlTUpdy/K33U+bDbDLaKJZQGuGH0iIH91fT2t9XKrfRRVhjEYlkMeoqJKiRZJFuq92K9s35XqXrMXudnUttvJ4vW9P8AfLeo7N+V6l6zF7nZ1LbbyeL1vT/fLeuiAf1Hoxx4Djz9P09tSooCAhXOd0Z7cceznXzvdM53VzzzgZz9NZKKAiIlBJAGTzOOJ+upV8zX2gClm0G0MNnEZZT6FUeM7dSgf59Vfde16K0iMsp4clHWx6gK1tpOk3Os3BuLglIFOOHIAf7OP0/Kf/Qhkkt5W6mpQ0TZEWedbRt1Xn6IGj6Rc6xcm4uCVgU44cBgf7KP/ub/AD5bWtbVI0VI1CoowqgYAFFrapGipGoVFACqOAAHVWWvY48PqR11c6pciIlmJonL9iLbTydPW9O98tqe0i208nT1vTvfLantSmeFFFFAFINnPKdS9aj9zsqf0g2c8p1L1qP3OyoB/RRRQHw1yjtnJIurTtGUGFi3t8jcZTFEpVgeBByBiurjXKm2B/8Ayl0d8phISHHNCEtyCORzkCgF15sZMzZgibicNFxaSFuJKlRliuASGI5c+PP0aFs4Iz0k27kcVHUvXvH0+jq/wsiTvJcG4I8OQ+J+6wYbpVs+MCOecY59WRlMhCztDH0kbQuj5JJgV1YPv/KUg5HIno854MKrPcsi4M/tTep4GULEqalLuX5W+699R73Hr1Zr6U7v7J0RSefhR3W/9RKL9lbvrQfcF8suv99H/wC3e1vyp2tRqWQyKiokqJFkkW6r3YKKKK6ICvbN+V6l6zF7nZ1LbbyeL1vT/fLeo7N+V6l6zF7nZ1LbbyeL1vT/AHy3oB/RRSzaXXY7K1muZPFiQtjON48lUZ62YhR6TQCvbXuh2eloDcMWdvEiTBkYZxvYJAC8+JI5cMnhWh9rNeu9bv2k06O83AiLu53RHgHJYg7iAkHiSM0gtBcaxqQM0nhSsWkf92KJAWcgdSqinA+gddNbm6k1Fhb2qvBYRsI4YEG88zniCyggSzNu7zFjhB1jrA88eyWqsd2OeOWQZzHHexPKMc8osmcg8OFbF7j22ZtLe6tr0XKzRP0uJVbwVdUUJluKMSCd0gZzwzxqpX/cgkiUGZTCG5kzpK0WBnMkaqvDkPBc4JHOvebszyRWSztv7jrb9MS5d1VigkYnILtlR1LnAHOoZJLeVupp0VEkqLNMuMaarz9ELhp1jNrFyZrhiluhwBnGf6ientbq5c+NbStI4okWOPcVFGFUYAAFcVXVy8jFnOWJ49X3DgKw17HHh4rqR1tatSqNalmN0Tl+zuDpl+UPtr6sgPIg/XXD1WruX68bTVLaTJCs4if0rL4Bz6ASG+qpSgdObZ+Tp63p3vltT2kW2fk6et6d75bU9oAooooApBs55TqXrUfudlT+kGznlOpetR+52VAP6KKKADXNeraar6hNPkNv9EiDqyEiGST17649GPs2Ttzty0rGzs8sWO47rzcngY48fYW+n6a09rckguntXUFY1QlVy2+WMTqMBcnxgN3A5njyqq56yLgzTipv09PHQxpU1KXcvyt9176jyE3Md4kccbGVOO5vspbKFvCaJl8HcKni2DnBznFefTNQnXvlliR0aNWuFKsEVd2YZKgrgbsk/wCrIbG6Gx4Ga+6bcXi3peOENdFpWKPw3WffMnBim4oB4HfHAgcc4OHT7u5U3Iii8aL9fgHEMYWRS2PBVGxJIMENjBwOGasNajUshj1FRJUSLJIt1Xuxbe4nZqt3cOjbyPLHjj4SMI73eRvSMjj1gg+gbwrQncDY993XVmWPOOI8S9PP6RW+66IAooooCvbN+V6l6zF7nZ1LbbyeL1vT/fLeo7N+V6l6zF7nZ1LbbyeL1vT/AHy3oDxd1HaSew06S4t93pFaNQWG8AHYKTjt41rPuhd0SG70C3j74je5l6Dp0GN/KAl2ZV4Ll0BxgDiMVtTujaMbrTLqFV3mMTMg7XTw1A9OVFcmabo9xcMVghllIxkRoXxnlndBwPpoCwdzwEteqPGawuwo6yd1SQB1kqGqzdyy/WJekThItveKkhXKxTsYsO/YNzc49YVgMnhVO2GjuVvopIAA0TbzlvEVOIkD55KVLKfpNXO5tWSGTvC1eSJHDSLHxZix3gzr+06MDgvA45njyhkkt5W6mnRUSSIs0y2jTX19E797NdnNBM80cMccxty5e4nbI6TdyXlllPAuTwC5JGTywSKtc7jatYiDkbstFzz0LXjmDieJG7kg55EV8+F9/LH3qsF9IgG6ICxMfoVkijV3X+qWOeus1taS2LtNN4eqTgxW1umGa26QbnSuFyEYIcJH1ZGQMcPY48fFdTitrVqFRrUsxNE9/qUzaWVGvLloyCjTzFCORUuxXHoxiltWK+7nupxSNGbK6YqSpZIXZDj5LBcMPSKwfAjUvm+9/uJPw1KZ4krLaxszqEzvFlC457xIx99NvgRqXzfe/wBxJ+GrR3Mu57ePqdubi0uIoo26ZmkjdF/V+EoywAJLBeHZmgOg9tPJ09b073y2p7SLbPydPW9O98tqe0AUUUUAUg2c8p1L1qP3Oyp/SDZzynUvWo/c7KgH9a02625aRu87Mkkncd04lyeHRx4+9vq7a2LeWiyxvG2d11KnBwcEYOCOIqu7JbBw2TM+90khJCsRjcTqAHaRzPX6BUMqPd5W6GnQSU0OUsqXcnypwVea/QwbDbDLaKJZQGuGH0iIH91fT2t/lXPu2moGHVZnG9kCAgqQCpVIHU8QQeKjgRXWNayuu5xotywmuSRMyp0g6UphlRUIK9R8HlUjGIxLIU6iokqJFkkW6r3Y0pa7fzJP3x4by8d5nIYyZG6Q43RngF9OVzWBNspB0uDIOmUJLxQ9IBvcyUyCS7Z3cc63He9ynQk3GRWlAY76C4wzAqwGCzKODFT4w4Dr5Gdl3IdBEadK2ZN1d8ic4LYG9jlwzXRAVn9H2XeubhsY3pIjjszHemt/1RtltkNOspk7wyS75l8MyYVI5gp/qjekx9Yq80AUUUUBXtm/K9S9Zi9zs6ltt5PF63p/vlvUdm/K9S9Zi9zs6ltt5PF63p/vlvQD+tX6RskuiXlzcrMpiud5YbYLhs5DgZ5KiZYZxwX79oVWtpdiY7uVXLsnJZccTJGMkIp/cy2M45/UK4flby6lmlSFZE/mWze/DvpqmtH0C7vFuJbCCLDOWdv2aTyE8dzhxVefEjJ4njVWh7j+0CSdKi7kny1nCt9qkEV0pa2qRoqRqFVQAoHAACstcxx4fUmrK1ahUaiWYmie/wBfxohz3NsVtY6bjTzY9FyAT1eEwOW+smtg9yfucLYwia5gUXrF99y2+Qu8cbpyQuRzI4nrrYdFSlAKKKKAKKKKARbaeTp63p3vltT2kW2nk6et6d75bU9oAooooAqv6C4W81BGIDNPFKqk8TGba2jD4+SXikXPapqwV4dT0K1ucd8W8E274vSxrJu5543gcUB7d8doo3x2iknwE0v5usfZ4/w0fATS/m6x9nj/AA0A73x2ijfHaKSfATS/m6x9nj/DR8BNL+brH2eP8NAO98doo3x2iknwE0v5usfZ4/w0fATS/m6x9nj/AA0A73x2ijfHaKSybEaaxLNp9kSSSSYIySTxJJ3eJr7JsTprElrCyJPMmCMk/WVoBzvjtFG+O0Uk+Aml/N1j7PH+Gj4DaZjH8n2OPV4+v/h9AoDFswd641F14q10gVhxDblrao+D14dWU+lSOo1LbVT3sh6lubF2/qql1AzMfQFBJPUATTq2tkjRUjRURQAqqAqqByAA4AeishFAG8K+b47RSr4Iaf4f8ytPD8f9Snh8c+Fw8Ljx41jbYfTDz0+xPIcbePkBgDxewYoB1vjtFG+O0Uk+Aml/N1j7PH+Gj4CaX83WPs8f4aAd7w7RRvjtFJpNiNNYlmsLIkkkkwRkkniSSV4mo/ATS/m6x9nj/DQDvfHaKN8dopJ8BNL+brH2eP8ADR8BNL+brH2eP8NAO98doo3x2iknwE0v5usfZ4/w0fATS/m6x9nj/DQGPbKVTFCgI33u7HcXPhN0dzDK+B17scbsewKTVgpbp2zVnbsXgtbaFiMFo4kRiOzKgHFMqAKKKKAKQT6hdzTTRWrW8YgZEd5UaUs7IspVUR48AJJGd7eOSSMDGS/pBs55TqXrUfudlQB3pqvnVh7JJ+Yo701Xzqw9kk/MVh2x2kktWtlQwr08kiM8qsyoEieQcEIJyU3frpPad0lxud8wvHv2zTALDLISyyyRqSqqWSNlQMN8A+FQD7vTVfOrD2ST8xR3pqvnVh7JJ+YpJpe119doDbpbKUtba4l6TexJJPGZeiQKcxqBjwzvc8YODWWHau7mls+h73WK8ge4TfRi8axrAWVirAMSZjgjGMddANu9NV86sPZJPzFHemq+dWHskn5ik8G2V1uRXbJB3rNcLbqg3unRXlaBJS2d1stukpujAJ4kjFXegEPeuq48qsM8P/1ZMY454d8fR1//ABkgt9SGd+4sm7N23kXH05mbP3U6ooBJBbakD4dxZMOxbaRTn6TO3+FfDbanx/nNj/V/msnDj1/r+PD6P8qd7w5df+v4V9oBVoOqvL00cqqJbeXopNzO4+Y45Vdc8QCkq5U5wcjJABOTX9VNvDvqoZi8MSKTgF5pEhTePHChpAScHgDzpfs35XqXrMXudnUttvJ4vW9P98t6AzTWuonG5c2a9ubV2+widf8ACod6anjyuxzxye9JMY4Y4d8fT/rm8qoWW3DPez27IioFlNs2Tvytb7onDKeQ3mBUjxlBIzQDWW11InwbqyAx12kjcfquBw9FfTa6jugC6s97PE96yYI9C98ZHV11XLzb+dLW2nEcRM2n3N6w44DwxwOqjj4pMpz18BU9T20u7YMkqW7uYop4mQMFKtNHDIrqSSCBKCCDx+qgH3empZP86ssccDvSTI7Mnvjj/rlUe89U87sfY5PzNJ5tsLvclu1SDvWKdoCh3undUlEDyhwd1SG3iE3TkAcQTV1oBF3nqnndj7HJ+Zo7z1Tzux9jk/M09ooBF3nqnndj7HJ+Zo7z1Tzux9jk/M08Jxzr7QFbuL2+tjG9xJazRNLFCwjheGRDM6xRuC0sgcB3UFcDgSc8MGyUi208nT1vTvfLantAFFFFAFINnPKdS9aj9zsqf0g2c8p1L1qP3OyoBpd6VHJLDK4JeBneM5wAXRo2yOvwXYcajLo8TStMQd9ougJycbmS2Mcs5Y8a9tFAV2TYK0KoqiaMLClsejldDJCgwqSFSN7AzxPHiePE0yXQYA8DqgU26PFCF4KiOIwy7o4YxGmOzFMKKAQRbD2iyCQLJhZTOsRkYwpKSWMixE7oO8Sw4YB4jB40/r4TSe52006Nikl9Zow4FWmQMD6QTkUA5pFtZtbFYxbzeFI2ejjzxY9p7FHWa82vbe2kFv0sUsU5bIjEbhlYjmSy5AUdZ+rnVW2V2Xmvpu/b0kgkFQeGccsD91R1D6+fGoJJFvgzX8GtR0bMPiajwjT7uXknuvae3YXTbyWdr6eRlL8COQZepd3qA6uz6ScbCqMcYUAAAAcAB1CpVJGzBLFSrqVqZM7WTRETgiaIV7ZvyvUvWYvc7OpbbeTxet6f75b1HZvyvUvWYvc7OpbbeTxet6f75b12VB8RSSHYuzQQbsQBtzvRvn9ZkqytvvzcMHbO9nOc08ooCswdzyyVWXEzKYZLZVaV2WKGXG+kYJwgOAMjiAABwGKyfAS0KurdM5kESszzO7BYnEiKpYncXeUEgYz15qxV5bjUFVtwK7tjeKqMkA5AJJwBkg4yeODjkaAVy7E2jSGQrJhpBO0XSN0LSjBDmLO6TkA8sEjJ48axd0PaWSw06e6iVGePo90Pkr4ciR8QpB4Bs86a/wApN/QT/Yv4qR7cWZvdPubYW07NJG3RjwV/Wr4cWTvcB0ir6KAQdyDulXWqm4W4jgTohGVMQYZ398HIZm+TWx3cAEkgAcSTwAA6zWq+41srPpkFw13aypLI4yQyMvRIuV5NgeEz/dUNq9sJdQkW0s1YxsQDjg0x68/JjHX28zwqKSRGIXqKifVvsng1NV4IhLazayXUJRZ2YYxscEjgZsdZ+TEOfp5+itjbPafLBbxxSymV1GCx+4dpAHDJ4nFLtkNjo7KPqaZgOkf791exR9/XVirmJjkXN2qlivqonNSnp08jePFV59/4iIttPJ09b073y2p7SLbTydPW9O98tqe1OZIUUUUAUg2c8p1L1qP3Oyp/SDZzynUvWo/c7KgH9FFaU/SH2nnge0hgnkiJWWRxG5QnJVUyVwccH/0KA2pru11lZYF1cRRFhlQx8IjlkKOJHpqOhbZWN4xW1uYpWA3iqnwgoIBbdODjJAzjrFciTXtxdSIss0srEhFMjlyN44wCxOBk1hsdSmgYtDLJExG6WjYoxHA4ypBxkDh6BQG9f0htsOjhjsI2w0uJJsdUYPgKf/Uwz/w+mtJ6NozTt2IPGb/IemrfouyiyIt7qks0jSjehgLHpZ1HgrJLI3FIeGB1sPF4c/dJC1vCHitWkzkxRKjGM8eLORx3B2Z3m+jJMEki3wZr+DXoqJis+JqfCNPu5eSd+9sKala6f0Jki3xvIwhHAmMN4Ujn0gHdB5njy59J2FxHJEjxFTGyqyFeRUgFSPRg1y/cavY30pj1C27xuWOO+IQwQNjCie3cnC8sspB5dVeGbXNX0ifoBdTRmMDcAfpIGQ8VeNWyjIRxBx9hyK7jjRiFatrX1T7r4NTROCIda0VWe51tgNSsY7ggLJkxyqOSyLjOOwEFWA6g1WapCiV7ZvyvUvWYvc7OpbbeTxet6f75b1HZvyvUvWYvc7OpbbeTxet6f75b0A/ooooAqn7fajNDY3klvKIZlaARuQDgs0K4OQR4W8VyeA3s8KuFa77sf/hGof8Aqtf/AHLegNVnbnaPC/zs7zMqBNyMMGchVBygA4kdfXRqG2+00AJluHUAqOUJOW4AAKCSfo7R21U4NRkukSEyMJkx0R3sCXHixsepx+631HqNO9OtnhjaS5lkLfvB2JCY5Ag82B+w8BULpP4082vA1KejbWSIkSYtREyVeHNf8Hcm2GotbN39eM6kZZMKqgDkpKKCxJ6uXVxrcWxOzCWbOuQ0jRQu7462abKr1hfBX6cZrlzXNbaduGQg8Vf8z6f8K6+sv27/AO5t/wDqnrmONb5v1Ja6tZh8NTeEafdy8179rMaKKKsGMIttPJ09b073y2p7SLbTydPW9O98tqe0AUUUUAUg2c8p1L1qP3Oyp/SDZzynUvWo/c7KgH9c2fpES51VR8m3iH/PK3/dXSdc1fpCrjVh6beI/wDNIP8AKgKdsRAHvoQerff+wjuP+mvPs9pJmlUlcxqwL54BgDkpkcckcPRXt2HR1uRKFyqLIpOcftI3j4Ht8PP1VbdLe0t3gW4wsBkRCM4LAkBznqVc7zN9XM1BJIt8GamxQ0LFYtTU+Eafd3onfvZhc3LzM0zhXkcxxwx8lZ3ZYolIHiwrnlzIUjtNejabUtG0+c295bS6jdAJ3xM7bqoSN7diXOFADDCgAAEDJIqrC4mt9TuYZSOnSaN4N47qs9vIJIUHUqumQp5eEvbmrPtLshYavO19DqMFqzgG5guMLJA6DdfIJBGN3B4YyCc8eHccaMT1K1bWuqn3tZqaJwRDwbZ7OW72sE9q0j2txHI1sJPCltZYVaR4N7OWRgjru5bdZcjPXWr+4750WF3yZbO472Dc/wBRMjyICexXjYDsBxVs2s1m0gs4bWzk6SCyWX9d1T3UyuoEZ5NudK0jYyAN0ceGai8fQaEMnDXl2HVflRWyOjN6P1suP+H6akKBtf8ARuf+Y3A7LjP2xp/Ctu1qL9G1f5jcn/zGPsjT+NbdoCvbN+V6l6zF7nZ1LbbyeL1vT/fLeo7N+V6l6zF7nZ1LbbyeL1vT/fLegH9FFFAFa87sKk6RqAAyS1qAO39Zb1sF3ABJIAHEk8gBzJrUe1W0kl/O1raAvHI68hxlZAOOeqMFQ2fRnsqKSRGIXqGifVvsng1NV4IhqzR9FS3QyzY3sZ7Qg7B2t/8AQryajqx1DwOKyL+zyf24AwFf/wDrjkescOeCdhaz3DdUnP7e0VByXef7T4PE0uH6OWpf09p/af8ADXMca3zfqWq6tZglNTeEaceLvVe/a2qGUg4IwRwI6xXaNl+3f/c2/wD1T1pPUO4FqEyhmltOmHAsGbdlHUW8Hg47QDn6ee7bVcXDjshgH/NPU5jjCiiigEW2nk6et6d75bU9pFtp5Onrene+W1PaAKKKKAKQbOeU6l61H7nZU/pBs55TqXrUfudlQD+tF93nZszahbSA4VoCjegRyMeHpPS/dW7rxnEbGNQzhTuqTgFscAT1DNat0LZG51C5ee+31VWwwI3S5U/s1H7sY5ZHpxxyahle5LNanipqf8+nhflLUOsxvDivJO/2muHuYLWMEj9WvghVOGc/JB7eOS3V9JAqiahqLzOXc8eQA4KoHJVHUB/rjXX02w2mvjfsbVscBmJTgc+GR21i+L3Svm+z/uU/hXscaMT1I66ufVv5NTROCIc5Q6ra6jBHDeSi3u4lEcN0wJimQcEiuN0FlK5wJMHA58uPtbYvWyAFjhukHBJcwXClerdeTLBfQcfRXQHxe6V832f9yn8KPi90r5vs/wC5T+FSmec8z7MiJxNrV0g3QALaJ1luXAyQgEZKQIePEkY48Mmq3tRtK97N0jKscaKI4Yl8SGJfFRe30nrJJ4cq6q+L3Svm+z/uU/hR8XulfN9n/cp/CgKl+j1ZFNJLH/a3Erj6Ascf+MZrZ1ebTtNhgjEUEaRRjOERQqjJycAcOJJNemgK9s35XqXrMXudnUttvJ4vW9P98t6js35XqXrMXudnUttvJ4vW9P8AfLegH9RdwASSAAMkngABzJNSqg90nv6RoraGMmGU7uVPF357rn91QBn04PZiuJH4NuWqSn+IlSPJETmvJNRNtbtZLqEos7MM0ZODjgZiOs9kQ58ef2Vbth9lUsxICQ8pK7747VU7i9e6Cfr/AMM+x+x0djH1PM4HSP8A9q9ij7+v0Me+0ilkEjKm/uspY4DYUKQCeZG7xHpFRRxrfN+v4L1bWsw+GpvCNPu5ea9+yImv7LVjqaSRTwix6Ih4yPD6TdfB8XJO8UPjAYB+vUfc72a1uPWxJNHcL4bG5lfPRyLg/veLJnhjGccOWK33/K0H9NF/bH8aP5Wg/pov7a/xqwY4i2HstVjE/wDKU8MpMmYejGN1eOeocOWAckYPGnkWO+JOeeih+jG9Pj/Ovv8AK0H9NF/bH8axWMqyTSSIQybscYYeKzIZWbdPIgdIBkdeRzBoBhRRRQCLbTydPW9O98tqe0i208nT1vTvfLantAFFFFAFINnPKdS9aj9zsqf0iutFuUmkltJ4Y+mKtKksJlUuqiMOhR4ypKKikHI8FcY45Ae0UhmttV3juXFgF6gbaRiB6SJxn7BUO9dX850/2WX8xQFhoqvd66v5zp/ssv5ijvXV/OdP9ll/MUBYaKr3eur+c6f7LL+Yo711fznT/ZZfzFAWGiq93rq/nOn+yy/mKO9dX850/wBll/MUBYaKr3eur+c6f7LL+Yo711fznT/ZZfzFAGzflepesxe52dS228ni9b0/3y3r26LpJhEjO4klmfpZXC7ilgiRgKmTuqEjQAEk8Mkkmsus6WtxEYyxXwkdWHNHjdZI3GeBw6KcHgcYNAe2ikPemq+d2Hskn5ijvTVfOrD2ST8zQD6jFIe9NV86sPZJPzNHemq+dWHskn5mgHu6OyjdHZSLvTVfOrD2ST8zR3pqvnVh7JJ+ZoB7ujsr7SHvTVfOrD2ST8zR3pqvnVh7JJ+ZoB9RSHvTVfOrD2ST8zR3pqvnVh7JJ+YoD7tp5Onrene+W1PaQzaJczNH3zcQtEjRylIoTGZJI2DoWdpHwgdVbdAByoySMgvqAKKKKAKK5V+OjV/OPuo+OjV/OPuqTFu4izft6nVVFcq/HRq/nH3UfHRq/nH3UxbuGb9vU6qorlX46NX84+6j46NX84+6mLdwzft6nVVFcq/HRq/nH3UfHRq/nH3UxbuGb9vU6qorlX46NX84+6j46NX84+6mLdwzft6nVVFcq/HRq/nH3UfHRq/nH3UxbuGb9vU6qorlX46NX84+6j46NX84+6mLdwzft6nVVFcq/HRq/nH3UfHRq/nH3UxbuGb9vU6qorlX46NX84+6j46NX84+6mLdwzft6nVVFcq/HRq/nH3UfHRq/nH3UxbuGb9vU6qorlX46NX84+6j46NX84+6mLdwzft6nVVFcq/HRq/nH3UfHRq/nH3UxbuGb9vU6qorlX46NX84+6j46NX84+6mLdwzft6nVVFcq/HRq/nH3UUxbuGb9vUo1XXTtEhmmt7hY0MRgLyRlgqG4hKw9Fw8XpJHt249U/1VSq98WuTrbtbK5ELOJGXA8YY473MeKvDP7o7KjJS2ajsBBGcdNKBG0qy56NmkWKKaZnhVGJUEQMuH5F0yedeTStnrK6WQQtcJ+st0R5MMUyl3LNlUxvDcgGAOOQByJpTJtfcllcdEsgZnMixIJJGYMpMjbvhgq7Ag8Gzk5PGvi7WXCsWi6KLJjbEcSoFaIsUYYHjeG4J6wxU5HCgHFtsxYywSXay3K28Qw6sqmUvvwhQuDulWWUjJ8UjPhCntrHaXVmsVgtgZhbESQTwkXTSKjNLLFccnbgWC5AAHIVR7vaeeRGi/VpGww0ccaxoctG5bCgeEWiTj2DAwOFe5u6FfGIxiSNd5OiLpFGkpjxjc6RVDbuPTmgLNtNsTptvLcSu90lvFJDbhIwryGaSMykqXOOjCDPE5JJHAAZ8G0Gwdrpyt35POzSNKtt0KLgqioweXfIxkyqN0cRg+ilKd0S/DFjKjFlRX3oo2Ehjz0buGUhpF4Yc8fBGc1hG3V6VlV5FlErPI3SxpLuvIN13TfB3CV8HhgYoCz91nZK3tJDKoKmd/1UcSgQRIiRhg56pCxJ3ByBBPOqjsvoaXczRvKYgI5ZN4KrA9Gpcgl3RVBUHwi2M4zw4iWpbYXdwkqTSB1mdJXBVeEiKEDrw8A7gCnGMjnXh0zVpbdmaIqC6PE28ivlHGGGHBAyOGRxwSOs0A3l2Vj4slxvx4uijhB4TW0ccrKw3zu53yMje/dIyDkeTWdl7i06I3K7glGRjDEY3SwIyPCAdeGevnULLaa4ijWNDFur0uA0MbkdMAsnhOpJ3lAXieQA5VgvtbmmKGVlYpjBKLvNgKPDIGZDhQMvnlQFiutibaM3G/eShbc24Ld7g574XeU4EuQF68ZPZnlS/StlOluprWSZYpIulAbG9EXiJUhmJBRCR42Djsr58Or3edukizIY2c9BFkmMYjPicCvURjHOl1prU0bSMrAtKrpIzqshYP4/GQEgnrI40A9ve5/KHRIn3mKIzCULCVkkd41hGXbfctG46uVJNH0sTmQGTcKRSyjwd7e6JGkK8xu5Cnjxr1/DS93g5nJYJHGCyqxxESYz4QPhqSSH8bJJzWCz2knibeQxbxQRZaGN/ACmPdG+pxlCQTzbPHNAZV2fHewmMuG3Om3N3gIem723t/PjdJ+7jlxz1V7INjC8yosh6Mwi432QI/RlhGvgMwXLMVK5cAq6kkcQFA1uboui3h0ed7d3V7d7dzjO5vcdzxc8cVm+Etzvht9RuqUCiNBEFJ3iOiC9HxbDeLzAPMUATaKFt3m32DRzrA0bJusN5ZWBJzwb9UQVxwzzpo2xatciGKYyxlZSsiKjmUxAsyRJHIwZiu6QrMhwwJA61L7QzmJ4mMZWRt9yYozIz5Y7xlK75bw2473AMRyNfRtJcbysHUbisiqI0Ee63BwYgu42915U54ZzigPJqNkYZZImOTG7ITgjO6SM4PHBx1156zXd08rtJIxZ2JLE8yTWGgCiiigCiiigCiiigCiiigCiiigCiiigCiiigCiiigCiiigCiiigCiiigCiiigCiiigCiiigCiiigCiiigCiiigP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1.bp.blogspot.com/_O0c5fZSYxgc/SzvIpr8BQ4I/AAAAAAAAAYQ/zoVpJGgj5Zo/s320/NoRecord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5157192"/>
            <a:ext cx="959769" cy="959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AU" smtClean="0">
                <a:latin typeface="Arial" charset="0"/>
              </a:rPr>
              <a:t>www.pmiadelaide.org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7715250" cy="792163"/>
          </a:xfrm>
        </p:spPr>
        <p:txBody>
          <a:bodyPr/>
          <a:lstStyle/>
          <a:p>
            <a:pPr eaLnBrk="1" hangingPunct="1"/>
            <a:r>
              <a:rPr lang="en-AU" smtClean="0"/>
              <a:t>Agenda</a:t>
            </a:r>
            <a:endParaRPr lang="en-AU" sz="320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1981200"/>
            <a:ext cx="6770142" cy="4112096"/>
          </a:xfrm>
        </p:spPr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en-AU" sz="1800" dirty="0" smtClean="0"/>
              <a:t>5:30 Registration, Refreshments &amp; Networking</a:t>
            </a:r>
          </a:p>
          <a:p>
            <a:pPr eaLnBrk="1" hangingPunct="1">
              <a:lnSpc>
                <a:spcPct val="170000"/>
              </a:lnSpc>
            </a:pPr>
            <a:r>
              <a:rPr lang="en-AU" sz="1800" dirty="0" smtClean="0"/>
              <a:t>6:00 President’s Update</a:t>
            </a:r>
          </a:p>
          <a:p>
            <a:pPr eaLnBrk="1" hangingPunct="1">
              <a:lnSpc>
                <a:spcPct val="170000"/>
              </a:lnSpc>
            </a:pPr>
            <a:r>
              <a:rPr lang="en-AU" sz="1800" dirty="0" smtClean="0"/>
              <a:t>6:10 Treasurer’s Report</a:t>
            </a:r>
          </a:p>
          <a:p>
            <a:pPr eaLnBrk="1" hangingPunct="1">
              <a:lnSpc>
                <a:spcPct val="170000"/>
              </a:lnSpc>
            </a:pPr>
            <a:r>
              <a:rPr lang="en-AU" sz="1800" dirty="0" smtClean="0"/>
              <a:t>6:15 Nominations / Election of 2013 Board Members</a:t>
            </a:r>
          </a:p>
          <a:p>
            <a:pPr eaLnBrk="1" hangingPunct="1">
              <a:lnSpc>
                <a:spcPct val="170000"/>
              </a:lnSpc>
            </a:pPr>
            <a:r>
              <a:rPr lang="en-AU" sz="1800" dirty="0" smtClean="0"/>
              <a:t>6:20 Key Presentation “Event Management insights for </a:t>
            </a:r>
            <a:r>
              <a:rPr lang="en-AU" sz="1800" dirty="0" err="1" smtClean="0"/>
              <a:t>PMs</a:t>
            </a:r>
            <a:r>
              <a:rPr lang="en-AU" sz="1800" dirty="0" smtClean="0"/>
              <a:t> – a great synergy” – Philip Wells </a:t>
            </a:r>
          </a:p>
          <a:p>
            <a:pPr eaLnBrk="1" hangingPunct="1">
              <a:lnSpc>
                <a:spcPct val="170000"/>
              </a:lnSpc>
            </a:pPr>
            <a:r>
              <a:rPr lang="en-AU" sz="1800" dirty="0" smtClean="0"/>
              <a:t>7:00 More Networking</a:t>
            </a:r>
          </a:p>
          <a:p>
            <a:pPr eaLnBrk="1" hangingPunct="1">
              <a:lnSpc>
                <a:spcPct val="170000"/>
              </a:lnSpc>
            </a:pPr>
            <a:r>
              <a:rPr lang="en-AU" sz="1800" dirty="0" smtClean="0"/>
              <a:t>7:30 Close</a:t>
            </a:r>
          </a:p>
          <a:p>
            <a:pPr eaLnBrk="1" hangingPunct="1">
              <a:lnSpc>
                <a:spcPct val="170000"/>
              </a:lnSpc>
            </a:pPr>
            <a:endParaRPr lang="en-AU" sz="1800" dirty="0" smtClean="0"/>
          </a:p>
        </p:txBody>
      </p:sp>
      <p:pic>
        <p:nvPicPr>
          <p:cNvPr id="16389" name="Picture 14" descr="MC90021557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349500"/>
            <a:ext cx="1300162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AU" smtClean="0">
                <a:latin typeface="Arial" charset="0"/>
              </a:rPr>
              <a:t>www.pmiadelaide.org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7715250" cy="1063625"/>
          </a:xfrm>
        </p:spPr>
        <p:txBody>
          <a:bodyPr/>
          <a:lstStyle/>
          <a:p>
            <a:pPr eaLnBrk="1" hangingPunct="1"/>
            <a:r>
              <a:rPr lang="en-AU" dirty="0" smtClean="0"/>
              <a:t>Our Sponsors Tonight !</a:t>
            </a:r>
          </a:p>
        </p:txBody>
      </p:sp>
      <p:pic>
        <p:nvPicPr>
          <p:cNvPr id="17412" name="Picture 6" descr="electu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1700809"/>
            <a:ext cx="304429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67544" y="4581128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Registered Training Organisation who has been in business for 25+ years servicing the South Australian market with affiliates across Australia. </a:t>
            </a:r>
          </a:p>
          <a:p>
            <a:r>
              <a:rPr lang="en-US" dirty="0" smtClean="0"/>
              <a:t>Trained over 100,000 students and our clients come from a diverse range of government, corporate, small to medium business, and individuals.</a:t>
            </a:r>
          </a:p>
          <a:p>
            <a:endParaRPr lang="en-AU" dirty="0" smtClean="0"/>
          </a:p>
          <a:p>
            <a:r>
              <a:rPr lang="en-AU" dirty="0" smtClean="0">
                <a:solidFill>
                  <a:srgbClr val="FF0000"/>
                </a:solidFill>
              </a:rPr>
              <a:t>The PMI Adelaide Chapter acknowledges their continued support.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10"/>
          <p:cNvSpPr>
            <a:spLocks noChangeArrowheads="1" noChangeShapeType="1" noTextEdit="1"/>
          </p:cNvSpPr>
          <p:nvPr/>
        </p:nvSpPr>
        <p:spPr bwMode="auto">
          <a:xfrm>
            <a:off x="755576" y="692150"/>
            <a:ext cx="7129537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President’s Update</a:t>
            </a:r>
            <a:endParaRPr lang="en-US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755576" y="1628800"/>
            <a:ext cx="777686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Meetings: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Members	11 </a:t>
            </a:r>
            <a:r>
              <a:rPr lang="en-US" sz="2000" dirty="0" err="1" smtClean="0"/>
              <a:t>inc</a:t>
            </a:r>
            <a:r>
              <a:rPr lang="en-US" sz="2000" dirty="0" smtClean="0"/>
              <a:t> CMI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PMSIG	</a:t>
            </a:r>
            <a:r>
              <a:rPr lang="en-US" sz="2000" dirty="0" smtClean="0"/>
              <a:t>	11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	Board		</a:t>
            </a:r>
          </a:p>
          <a:p>
            <a:r>
              <a:rPr lang="en-US" sz="2000" dirty="0" smtClean="0"/>
              <a:t>Highlights:</a:t>
            </a:r>
          </a:p>
          <a:p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smtClean="0"/>
              <a:t>Peter de </a:t>
            </a:r>
            <a:r>
              <a:rPr lang="en-US" sz="2000" dirty="0" err="1" smtClean="0"/>
              <a:t>Jager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	Mentoring Group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Volunteers</a:t>
            </a:r>
            <a:endParaRPr lang="en-US" sz="2000" dirty="0"/>
          </a:p>
          <a:p>
            <a:r>
              <a:rPr lang="en-US" sz="2000" dirty="0" smtClean="0"/>
              <a:t>Region </a:t>
            </a:r>
            <a:r>
              <a:rPr lang="en-US" sz="2000" dirty="0" smtClean="0"/>
              <a:t>10:</a:t>
            </a:r>
            <a:endParaRPr lang="en-US" sz="2000" dirty="0" smtClean="0"/>
          </a:p>
          <a:p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smtClean="0"/>
              <a:t>Collaboration</a:t>
            </a:r>
          </a:p>
          <a:p>
            <a:r>
              <a:rPr lang="en-US" sz="2000" dirty="0" smtClean="0"/>
              <a:t>		Conference</a:t>
            </a:r>
          </a:p>
          <a:p>
            <a:r>
              <a:rPr lang="en-US" sz="2000" dirty="0" smtClean="0"/>
              <a:t>Membership:</a:t>
            </a:r>
            <a:r>
              <a:rPr lang="en-US" sz="2000" dirty="0" smtClean="0"/>
              <a:t>	218 (as of 5/2/13) plus 15</a:t>
            </a:r>
          </a:p>
          <a:p>
            <a:r>
              <a:rPr lang="en-US" sz="2000" dirty="0" smtClean="0"/>
              <a:t>Certification:</a:t>
            </a:r>
            <a:r>
              <a:rPr lang="en-US" sz="2000" dirty="0" smtClean="0"/>
              <a:t>	14/17 new credentials </a:t>
            </a:r>
            <a:r>
              <a:rPr lang="en-US" sz="2000" dirty="0" smtClean="0"/>
              <a:t>through study group</a:t>
            </a:r>
          </a:p>
          <a:p>
            <a:r>
              <a:rPr lang="en-US" sz="2000" dirty="0" smtClean="0"/>
              <a:t>Student Prize Awarded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2012 Board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www.pmiadelaide.org</a:t>
            </a:r>
            <a:endParaRPr lang="en-AU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865302"/>
              </p:ext>
            </p:extLst>
          </p:nvPr>
        </p:nvGraphicFramePr>
        <p:xfrm>
          <a:off x="815461" y="2276872"/>
          <a:ext cx="7500955" cy="31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0123"/>
                <a:gridCol w="2830832"/>
              </a:tblGrid>
              <a:tr h="396044">
                <a:tc>
                  <a:txBody>
                    <a:bodyPr/>
                    <a:lstStyle/>
                    <a:p>
                      <a:pPr marL="11430"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President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"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Kenn Dolan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044">
                <a:tc>
                  <a:txBody>
                    <a:bodyPr/>
                    <a:lstStyle/>
                    <a:p>
                      <a:pPr marL="11430"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Vice-President / Acting Director of Events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"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Peter Pavan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044">
                <a:tc>
                  <a:txBody>
                    <a:bodyPr/>
                    <a:lstStyle/>
                    <a:p>
                      <a:pPr marL="11430"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Secretary 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"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Kay Wiggins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044">
                <a:tc>
                  <a:txBody>
                    <a:bodyPr/>
                    <a:lstStyle/>
                    <a:p>
                      <a:pPr marL="11430"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Treasurer / Director of Professional Development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"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Trevor Norman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044">
                <a:tc>
                  <a:txBody>
                    <a:bodyPr/>
                    <a:lstStyle/>
                    <a:p>
                      <a:pPr marL="11430"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Director of Certification &amp; Membership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"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George Dimitropoulos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044">
                <a:tc>
                  <a:txBody>
                    <a:bodyPr/>
                    <a:lstStyle/>
                    <a:p>
                      <a:pPr marL="11430"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Director of Communication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"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Reza Hosseini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044">
                <a:tc>
                  <a:txBody>
                    <a:bodyPr/>
                    <a:lstStyle/>
                    <a:p>
                      <a:pPr marL="11430"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Director of Marketing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"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vacant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044">
                <a:tc>
                  <a:txBody>
                    <a:bodyPr/>
                    <a:lstStyle/>
                    <a:p>
                      <a:pPr marL="11430"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Immediate Past President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"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Richard Tormet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593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7715250" cy="1063625"/>
          </a:xfrm>
        </p:spPr>
        <p:txBody>
          <a:bodyPr/>
          <a:lstStyle/>
          <a:p>
            <a:pPr eaLnBrk="1" hangingPunct="1"/>
            <a:r>
              <a:rPr lang="en-AU" dirty="0" smtClean="0"/>
              <a:t>Mentoring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AU" sz="2400" b="1" dirty="0" smtClean="0"/>
              <a:t>A new Chapter Initiative:</a:t>
            </a:r>
          </a:p>
          <a:p>
            <a:pPr>
              <a:lnSpc>
                <a:spcPct val="80000"/>
              </a:lnSpc>
            </a:pPr>
            <a:endParaRPr lang="en-AU" sz="1600" dirty="0" smtClean="0"/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AU" sz="2400" dirty="0" smtClean="0"/>
              <a:t>Up and running!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AU" sz="2400" dirty="0" smtClean="0"/>
              <a:t>2 groups up and running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AU" sz="2400" dirty="0" smtClean="0"/>
              <a:t>Registrations still open for Mentors and Mentees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AU" sz="2400" dirty="0" smtClean="0"/>
              <a:t>Further details are available from our website or via the Coordinator Yudhi (via </a:t>
            </a:r>
            <a:r>
              <a:rPr lang="en-AU" sz="2400" dirty="0" smtClean="0">
                <a:hlinkClick r:id="rId3"/>
              </a:rPr>
              <a:t>mentoring@pmiadelaide.org</a:t>
            </a:r>
            <a:r>
              <a:rPr lang="en-AU" sz="2400" dirty="0" smtClean="0"/>
              <a:t>)</a:t>
            </a:r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364430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7715250" cy="1063625"/>
          </a:xfrm>
        </p:spPr>
        <p:txBody>
          <a:bodyPr/>
          <a:lstStyle/>
          <a:p>
            <a:pPr eaLnBrk="1" hangingPunct="1"/>
            <a:r>
              <a:rPr lang="en-AU" dirty="0" smtClean="0"/>
              <a:t>Sponsorship and Support</a:t>
            </a:r>
          </a:p>
        </p:txBody>
      </p:sp>
      <p:pic>
        <p:nvPicPr>
          <p:cNvPr id="5" name="Picture 6" descr="electu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00809"/>
            <a:ext cx="1982986" cy="168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663" y="4005064"/>
            <a:ext cx="2511177" cy="617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493" y="5229199"/>
            <a:ext cx="2451522" cy="563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www.pokerdeluxe.com.au/images/stories/gallery/ClientLogos/kpmg_log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137" y="1840415"/>
            <a:ext cx="2802735" cy="1372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073369"/>
            <a:ext cx="2232248" cy="186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 descr="image00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151462"/>
            <a:ext cx="2514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30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752600"/>
          </a:xfrm>
        </p:spPr>
        <p:txBody>
          <a:bodyPr>
            <a:normAutofit/>
          </a:bodyPr>
          <a:lstStyle/>
          <a:p>
            <a:r>
              <a:rPr lang="en-AU" dirty="0" smtClean="0"/>
              <a:t>Treasurer’s Report</a:t>
            </a:r>
            <a:br>
              <a:rPr lang="en-AU" dirty="0" smtClean="0"/>
            </a:br>
            <a:r>
              <a:rPr lang="en-AU" dirty="0" smtClean="0"/>
              <a:t>2012 Operations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724400"/>
            <a:ext cx="5638800" cy="1295400"/>
          </a:xfrm>
        </p:spPr>
        <p:txBody>
          <a:bodyPr>
            <a:normAutofit fontScale="92500" lnSpcReduction="10000"/>
          </a:bodyPr>
          <a:lstStyle/>
          <a:p>
            <a:r>
              <a:rPr lang="en-AU" sz="2600" dirty="0" smtClean="0"/>
              <a:t>Presented by</a:t>
            </a:r>
          </a:p>
          <a:p>
            <a:r>
              <a:rPr lang="en-AU" sz="2600" dirty="0" smtClean="0"/>
              <a:t>Trevor Norman</a:t>
            </a:r>
          </a:p>
          <a:p>
            <a:r>
              <a:rPr lang="en-AU" sz="2600" dirty="0" smtClean="0"/>
              <a:t>6</a:t>
            </a:r>
            <a:r>
              <a:rPr lang="en-AU" sz="2600" baseline="30000" dirty="0" smtClean="0"/>
              <a:t>th</a:t>
            </a:r>
            <a:r>
              <a:rPr lang="en-AU" sz="2600" dirty="0" smtClean="0"/>
              <a:t> February 2013</a:t>
            </a:r>
          </a:p>
          <a:p>
            <a:endParaRPr lang="en-AU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8543925" cy="1308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4500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u="sng" dirty="0" smtClean="0"/>
              <a:t>2012 Achievements</a:t>
            </a:r>
            <a:endParaRPr lang="en-AU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Cleaned up several accounting issues from 2011</a:t>
            </a:r>
          </a:p>
          <a:p>
            <a:r>
              <a:rPr lang="en-AU" dirty="0" smtClean="0"/>
              <a:t>Further restructured Chart of Accounts along portfolio lines to facilitate better reporting</a:t>
            </a:r>
          </a:p>
          <a:p>
            <a:r>
              <a:rPr lang="en-AU" dirty="0" smtClean="0"/>
              <a:t>Implemented Tax coding of all transactions</a:t>
            </a:r>
          </a:p>
          <a:p>
            <a:r>
              <a:rPr lang="en-AU" dirty="0" smtClean="0"/>
              <a:t>Worked with accountant to correct outstanding tax issues</a:t>
            </a:r>
          </a:p>
          <a:p>
            <a:r>
              <a:rPr lang="en-AU" dirty="0" smtClean="0"/>
              <a:t>Report separate P&amp;L for each portfolio and activity area</a:t>
            </a:r>
          </a:p>
          <a:p>
            <a:r>
              <a:rPr lang="en-US" dirty="0" smtClean="0"/>
              <a:t>Moved to FY accounting &amp; reporting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2156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1697</TotalTime>
  <Words>460</Words>
  <Application>Microsoft Office PowerPoint</Application>
  <PresentationFormat>On-screen Show (4:3)</PresentationFormat>
  <Paragraphs>118</Paragraphs>
  <Slides>19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Pixel</vt:lpstr>
      <vt:lpstr>February 2013 AGM</vt:lpstr>
      <vt:lpstr>Agenda</vt:lpstr>
      <vt:lpstr>Our Sponsors Tonight !</vt:lpstr>
      <vt:lpstr>PowerPoint Presentation</vt:lpstr>
      <vt:lpstr>2012 Board</vt:lpstr>
      <vt:lpstr>Mentoring </vt:lpstr>
      <vt:lpstr>Sponsorship and Support</vt:lpstr>
      <vt:lpstr>Treasurer’s Report 2012 Operations</vt:lpstr>
      <vt:lpstr>2012 Achievements</vt:lpstr>
      <vt:lpstr>Financial Position and Performance</vt:lpstr>
      <vt:lpstr>PowerPoint Presentation</vt:lpstr>
      <vt:lpstr>PowerPoint Presentation</vt:lpstr>
      <vt:lpstr>PowerPoint Presentation</vt:lpstr>
      <vt:lpstr>2013 Outlook</vt:lpstr>
      <vt:lpstr>Remaining Issues</vt:lpstr>
      <vt:lpstr>PowerPoint Presentation</vt:lpstr>
      <vt:lpstr>Future Events</vt:lpstr>
      <vt:lpstr>PowerPoint Presentation</vt:lpstr>
      <vt:lpstr>Today’s Presentation</vt:lpstr>
    </vt:vector>
  </TitlesOfParts>
  <Company>Project Management Institute Adeliade South Australia Chapter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PMI Adelaide Event</dc:title>
  <dc:creator>Romildo Votto</dc:creator>
  <cp:lastModifiedBy>Kenn Dolan</cp:lastModifiedBy>
  <cp:revision>117</cp:revision>
  <dcterms:created xsi:type="dcterms:W3CDTF">2010-10-12T08:13:36Z</dcterms:created>
  <dcterms:modified xsi:type="dcterms:W3CDTF">2013-02-06T02:42:08Z</dcterms:modified>
</cp:coreProperties>
</file>